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9" r:id="rId2"/>
    <p:sldId id="270" r:id="rId3"/>
    <p:sldId id="260" r:id="rId4"/>
    <p:sldId id="269" r:id="rId5"/>
    <p:sldId id="296" r:id="rId6"/>
    <p:sldId id="261" r:id="rId7"/>
    <p:sldId id="273" r:id="rId8"/>
    <p:sldId id="274" r:id="rId9"/>
    <p:sldId id="278" r:id="rId10"/>
    <p:sldId id="262" r:id="rId11"/>
    <p:sldId id="277" r:id="rId12"/>
    <p:sldId id="287" r:id="rId13"/>
    <p:sldId id="297" r:id="rId14"/>
    <p:sldId id="263" r:id="rId15"/>
    <p:sldId id="301" r:id="rId16"/>
    <p:sldId id="333" r:id="rId17"/>
    <p:sldId id="336" r:id="rId18"/>
    <p:sldId id="264" r:id="rId19"/>
    <p:sldId id="334" r:id="rId20"/>
    <p:sldId id="303" r:id="rId21"/>
    <p:sldId id="298" r:id="rId22"/>
    <p:sldId id="283" r:id="rId23"/>
    <p:sldId id="284" r:id="rId24"/>
    <p:sldId id="288" r:id="rId25"/>
    <p:sldId id="285" r:id="rId26"/>
    <p:sldId id="289" r:id="rId27"/>
    <p:sldId id="294" r:id="rId28"/>
    <p:sldId id="299" r:id="rId29"/>
    <p:sldId id="286" r:id="rId30"/>
    <p:sldId id="295" r:id="rId31"/>
    <p:sldId id="300" r:id="rId32"/>
    <p:sldId id="304" r:id="rId33"/>
    <p:sldId id="307" r:id="rId34"/>
    <p:sldId id="308" r:id="rId35"/>
    <p:sldId id="309" r:id="rId36"/>
    <p:sldId id="310" r:id="rId37"/>
    <p:sldId id="313" r:id="rId38"/>
    <p:sldId id="314" r:id="rId39"/>
    <p:sldId id="315" r:id="rId40"/>
    <p:sldId id="319" r:id="rId41"/>
    <p:sldId id="316" r:id="rId42"/>
    <p:sldId id="317" r:id="rId43"/>
    <p:sldId id="318" r:id="rId44"/>
    <p:sldId id="321" r:id="rId45"/>
    <p:sldId id="320" r:id="rId46"/>
    <p:sldId id="324" r:id="rId47"/>
    <p:sldId id="322" r:id="rId48"/>
    <p:sldId id="323" r:id="rId49"/>
    <p:sldId id="325" r:id="rId50"/>
    <p:sldId id="326" r:id="rId51"/>
    <p:sldId id="327" r:id="rId52"/>
    <p:sldId id="330" r:id="rId53"/>
    <p:sldId id="33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185" autoAdjust="0"/>
    <p:restoredTop sz="94660"/>
  </p:normalViewPr>
  <p:slideViewPr>
    <p:cSldViewPr snapToGrid="0">
      <p:cViewPr varScale="1">
        <p:scale>
          <a:sx n="97" d="100"/>
          <a:sy n="97"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png>
</file>

<file path=ppt/media/image14.pn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tiff>
</file>

<file path=ppt/media/image32.tiff>
</file>

<file path=ppt/media/image33.tiff>
</file>

<file path=ppt/media/image34.png>
</file>

<file path=ppt/media/image35.jpeg>
</file>

<file path=ppt/media/image36.jpeg>
</file>

<file path=ppt/media/image37.jpe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934C-0D44-489A-B835-093C335C03F6}"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E33B8-B0AA-49B5-8050-1999BFBEA519}" type="slidenum">
              <a:rPr lang="en-US" smtClean="0"/>
              <a:t>‹#›</a:t>
            </a:fld>
            <a:endParaRPr lang="en-US"/>
          </a:p>
        </p:txBody>
      </p:sp>
    </p:spTree>
    <p:extLst>
      <p:ext uri="{BB962C8B-B14F-4D97-AF65-F5344CB8AC3E}">
        <p14:creationId xmlns:p14="http://schemas.microsoft.com/office/powerpoint/2010/main" val="55355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572A05-0686-4782-B626-A7879F7227D5}"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31026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4C7E3-C4D3-42FE-97C7-39D0EA21572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5810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2FDE11-2EDE-45B3-9616-F3F6A389257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4455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CBEFC7-7FEA-4A58-B2D1-62754CB938F9}"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6790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3F8D40-975F-49A3-9203-2505A6C51C0F}"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4288113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A04183-E90E-43C1-A792-0C6E45426FAB}"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17143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7CE80D4-B28A-4659-B9C6-D285463A47F2}" type="datetime1">
              <a:rPr lang="en-US" smtClean="0"/>
              <a:t>2/26/20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3927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3D490A-B754-4E6D-8742-87EEC0382E96}" type="datetime1">
              <a:rPr lang="en-US" smtClean="0"/>
              <a:t>2/26/20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43183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A4DE07-75AC-4AD0-9DE5-22AAD914ED69}" type="datetime1">
              <a:rPr lang="en-US" smtClean="0"/>
              <a:t>2/26/20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4236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011B0A1-39B3-468E-964E-6B4D9972B12C}"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53418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D8E5B-ED6B-4451-BA94-B5CED709AAE0}"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21246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7BEFD-4F31-4E7C-82EE-B5E112F70238}" type="datetime1">
              <a:rPr lang="en-US" smtClean="0"/>
              <a:t>2/26/20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9D72D-E473-4B9D-84C0-B3E7B6CAA47D}" type="slidenum">
              <a:rPr lang="en-US" smtClean="0"/>
              <a:t>‹#›</a:t>
            </a:fld>
            <a:endParaRPr lang="en-US"/>
          </a:p>
        </p:txBody>
      </p:sp>
    </p:spTree>
    <p:extLst>
      <p:ext uri="{BB962C8B-B14F-4D97-AF65-F5344CB8AC3E}">
        <p14:creationId xmlns:p14="http://schemas.microsoft.com/office/powerpoint/2010/main" val="1972921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jabil.com/contact/locations/blue-sky-center.html" TargetMode="External"/><Relationship Id="rId2" Type="http://schemas.openxmlformats.org/officeDocument/2006/relationships/hyperlink" Target="http://www.icproto.com/" TargetMode="External"/><Relationship Id="rId1" Type="http://schemas.openxmlformats.org/officeDocument/2006/relationships/slideLayout" Target="../slideLayouts/slideLayout7.xml"/><Relationship Id="rId5" Type="http://schemas.openxmlformats.org/officeDocument/2006/relationships/hyperlink" Target="http://www.advotech.com/" TargetMode="External"/><Relationship Id="rId4" Type="http://schemas.openxmlformats.org/officeDocument/2006/relationships/hyperlink" Target="http://www.nexlogic.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nexlogic.com/" TargetMode="External"/><Relationship Id="rId2" Type="http://schemas.openxmlformats.org/officeDocument/2006/relationships/hyperlink" Target="http://www.digicom.org/" TargetMode="External"/><Relationship Id="rId1" Type="http://schemas.openxmlformats.org/officeDocument/2006/relationships/slideLayout" Target="../slideLayouts/slideLayout7.xml"/><Relationship Id="rId4" Type="http://schemas.openxmlformats.org/officeDocument/2006/relationships/hyperlink" Target="http://www.jeditron.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www.beamon.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Wright/Gregory.Wright@Nokia-bell-labs.com/732" TargetMode="External"/><Relationship Id="rId2" Type="http://schemas.openxmlformats.org/officeDocument/2006/relationships/hyperlink" Target="mailto:Kosunen/marko.Kosunen@aalto.fi/+358"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rmfactor.com/download/infinity-probe-mechanical-layout-rules/?wpdmdl=1850&amp;refresh=5cd3297fd6bd71557342591"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treamlinecircuits.com/" TargetMode="External"/><Relationship Id="rId2" Type="http://schemas.openxmlformats.org/officeDocument/2006/relationships/hyperlink" Target="http://www.protoexpress.com/" TargetMode="External"/><Relationship Id="rId1" Type="http://schemas.openxmlformats.org/officeDocument/2006/relationships/slideLayout" Target="../slideLayouts/slideLayout7.xml"/><Relationship Id="rId5" Type="http://schemas.openxmlformats.org/officeDocument/2006/relationships/hyperlink" Target="http://www.bacircuits.com/" TargetMode="External"/><Relationship Id="rId4" Type="http://schemas.openxmlformats.org/officeDocument/2006/relationships/hyperlink" Target="http://www.cirexx.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sola-group.com/" TargetMode="External"/><Relationship Id="rId2" Type="http://schemas.openxmlformats.org/officeDocument/2006/relationships/hyperlink" Target="http://www.matrixelectronics.com/"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
        <p:nvSpPr>
          <p:cNvPr id="2" name="TextBox 1"/>
          <p:cNvSpPr txBox="1"/>
          <p:nvPr/>
        </p:nvSpPr>
        <p:spPr>
          <a:xfrm>
            <a:off x="10458450" y="200025"/>
            <a:ext cx="1733550" cy="492443"/>
          </a:xfrm>
          <a:prstGeom prst="rect">
            <a:avLst/>
          </a:prstGeom>
          <a:noFill/>
        </p:spPr>
        <p:txBody>
          <a:bodyPr wrap="square" rtlCol="0">
            <a:spAutoFit/>
          </a:bodyPr>
          <a:lstStyle/>
          <a:p>
            <a:pPr algn="ctr"/>
            <a:r>
              <a:rPr lang="en-US" sz="2600" dirty="0"/>
              <a:t>BWRC</a:t>
            </a:r>
          </a:p>
        </p:txBody>
      </p:sp>
      <p:sp>
        <p:nvSpPr>
          <p:cNvPr id="6" name="TextBox 5"/>
          <p:cNvSpPr txBox="1"/>
          <p:nvPr/>
        </p:nvSpPr>
        <p:spPr>
          <a:xfrm>
            <a:off x="3552825" y="6229032"/>
            <a:ext cx="4419600" cy="492443"/>
          </a:xfrm>
          <a:prstGeom prst="rect">
            <a:avLst/>
          </a:prstGeom>
          <a:noFill/>
        </p:spPr>
        <p:txBody>
          <a:bodyPr wrap="square" rtlCol="0">
            <a:spAutoFit/>
          </a:bodyPr>
          <a:lstStyle/>
          <a:p>
            <a:pPr algn="ctr"/>
            <a:r>
              <a:rPr lang="en-US" sz="2600" dirty="0"/>
              <a:t>Do Not Distribute</a:t>
            </a:r>
          </a:p>
        </p:txBody>
      </p:sp>
    </p:spTree>
    <p:extLst>
      <p:ext uri="{BB962C8B-B14F-4D97-AF65-F5344CB8AC3E}">
        <p14:creationId xmlns:p14="http://schemas.microsoft.com/office/powerpoint/2010/main" val="462988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10</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Die Attach Considerations</a:t>
            </a:r>
          </a:p>
        </p:txBody>
      </p:sp>
      <p:sp>
        <p:nvSpPr>
          <p:cNvPr id="5" name="TextBox 4"/>
          <p:cNvSpPr txBox="1"/>
          <p:nvPr/>
        </p:nvSpPr>
        <p:spPr>
          <a:xfrm>
            <a:off x="818707" y="1147206"/>
            <a:ext cx="11317146" cy="5478423"/>
          </a:xfrm>
          <a:prstGeom prst="rect">
            <a:avLst/>
          </a:prstGeom>
          <a:noFill/>
        </p:spPr>
        <p:txBody>
          <a:bodyPr wrap="square" rtlCol="0">
            <a:spAutoFit/>
          </a:bodyPr>
          <a:lstStyle/>
          <a:p>
            <a:r>
              <a:rPr lang="en-US" sz="1400" dirty="0"/>
              <a:t>Talk to the die-attach house to understand their requirements and/or interactions with designer’s constraints:</a:t>
            </a:r>
          </a:p>
          <a:p>
            <a:pPr marL="285750" indent="-285750">
              <a:buFont typeface="Arial" panose="020B0604020202020204" pitchFamily="34" charset="0"/>
              <a:buChar char="•"/>
            </a:pPr>
            <a:r>
              <a:rPr lang="en-US" sz="1400" dirty="0" err="1"/>
              <a:t>Quik</a:t>
            </a:r>
            <a:r>
              <a:rPr lang="en-US" sz="1400" dirty="0"/>
              <a:t>-Pak (</a:t>
            </a:r>
            <a:r>
              <a:rPr lang="en-US" sz="1400" dirty="0">
                <a:hlinkClick r:id="rId2"/>
              </a:rPr>
              <a:t>icproto.com</a:t>
            </a:r>
            <a:r>
              <a:rPr lang="en-US" sz="1400" dirty="0"/>
              <a:t>), Jabil Blue Sky (</a:t>
            </a:r>
            <a:r>
              <a:rPr lang="en-US" sz="1400" dirty="0">
                <a:hlinkClick r:id="rId3"/>
              </a:rPr>
              <a:t>jabil.com/contact/locations/blue-sky-center.html</a:t>
            </a:r>
            <a:r>
              <a:rPr lang="en-US" sz="1400" dirty="0"/>
              <a:t>), </a:t>
            </a:r>
            <a:r>
              <a:rPr lang="en-US" sz="1400" dirty="0" err="1"/>
              <a:t>Nexlogic</a:t>
            </a:r>
            <a:r>
              <a:rPr lang="en-US" sz="1400" dirty="0"/>
              <a:t> (</a:t>
            </a:r>
            <a:r>
              <a:rPr lang="en-US" sz="1400" dirty="0">
                <a:hlinkClick r:id="rId4"/>
              </a:rPr>
              <a:t>www.nexlogic.com</a:t>
            </a:r>
            <a:r>
              <a:rPr lang="en-US" sz="1400" dirty="0"/>
              <a:t>), </a:t>
            </a:r>
            <a:r>
              <a:rPr lang="en-US" sz="1400" dirty="0" err="1"/>
              <a:t>Advotech</a:t>
            </a:r>
            <a:r>
              <a:rPr lang="en-US" sz="1400" dirty="0"/>
              <a:t> (</a:t>
            </a:r>
            <a:r>
              <a:rPr lang="en-US" sz="1400" dirty="0">
                <a:hlinkClick r:id="rId5"/>
              </a:rPr>
              <a:t>www.advotech.com</a:t>
            </a:r>
            <a:r>
              <a:rPr lang="en-US" sz="1400" dirty="0"/>
              <a:t>).</a:t>
            </a:r>
          </a:p>
          <a:p>
            <a:endParaRPr lang="en-US" sz="1400" dirty="0"/>
          </a:p>
          <a:p>
            <a:pPr marL="285750" indent="-285750">
              <a:buFont typeface="Arial" panose="020B0604020202020204" pitchFamily="34" charset="0"/>
              <a:buChar char="•"/>
            </a:pPr>
            <a:r>
              <a:rPr lang="en-US" sz="1400" dirty="0"/>
              <a:t>Flip-chip die-on-board:</a:t>
            </a:r>
          </a:p>
          <a:p>
            <a:pPr marL="742950" lvl="1" indent="-285750">
              <a:buFont typeface="Arial" panose="020B0604020202020204" pitchFamily="34" charset="0"/>
              <a:buChar char="•"/>
            </a:pPr>
            <a:r>
              <a:rPr lang="en-US" sz="1400" dirty="0"/>
              <a:t>Thickness of gold on board surface finish?</a:t>
            </a:r>
          </a:p>
          <a:p>
            <a:pPr marL="742950" lvl="1" indent="-285750">
              <a:buFont typeface="Arial" panose="020B0604020202020204" pitchFamily="34" charset="0"/>
              <a:buChar char="•"/>
            </a:pPr>
            <a:r>
              <a:rPr lang="en-US" sz="1400" dirty="0" err="1"/>
              <a:t>Soldermask</a:t>
            </a:r>
            <a:r>
              <a:rPr lang="en-US" sz="1400" dirty="0"/>
              <a:t> or not under the die?  (Fader2 and Eagle1_revX2 had (sort of) successful die attach with </a:t>
            </a:r>
            <a:r>
              <a:rPr lang="en-US" sz="1400" dirty="0" err="1"/>
              <a:t>soldermask</a:t>
            </a:r>
            <a:r>
              <a:rPr lang="en-US" sz="1400" dirty="0"/>
              <a:t> under the die, via </a:t>
            </a:r>
            <a:r>
              <a:rPr lang="en-US" sz="1400" dirty="0" err="1"/>
              <a:t>Quik</a:t>
            </a:r>
            <a:r>
              <a:rPr lang="en-US" sz="1400" dirty="0"/>
              <a:t>-Pak)</a:t>
            </a:r>
          </a:p>
          <a:p>
            <a:pPr marL="742950" lvl="1" indent="-285750">
              <a:buFont typeface="Arial" panose="020B0604020202020204" pitchFamily="34" charset="0"/>
              <a:buChar char="•"/>
            </a:pPr>
            <a:r>
              <a:rPr lang="en-US" sz="1400" dirty="0" err="1"/>
              <a:t>Solderpaste</a:t>
            </a:r>
            <a:r>
              <a:rPr lang="en-US" sz="1400" dirty="0"/>
              <a:t> or flux dip?  (determines if you need to create a </a:t>
            </a:r>
            <a:r>
              <a:rPr lang="en-US" sz="1400" dirty="0" err="1"/>
              <a:t>pastemask</a:t>
            </a:r>
            <a:r>
              <a:rPr lang="en-US" sz="1400" dirty="0"/>
              <a:t> opening layer for your die’s footprint).  </a:t>
            </a:r>
          </a:p>
          <a:p>
            <a:pPr marL="1200150" lvl="2" indent="-285750">
              <a:buFont typeface="Arial" panose="020B0604020202020204" pitchFamily="34" charset="0"/>
              <a:buChar char="•"/>
            </a:pPr>
            <a:r>
              <a:rPr lang="en-US" sz="1400" dirty="0"/>
              <a:t>For Fader2 and Eagle1_revX2, no </a:t>
            </a:r>
            <a:r>
              <a:rPr lang="en-US" sz="1400" dirty="0" err="1"/>
              <a:t>solderpaste</a:t>
            </a:r>
            <a:r>
              <a:rPr lang="en-US" sz="1400" dirty="0"/>
              <a:t> was used by </a:t>
            </a:r>
            <a:r>
              <a:rPr lang="en-US" sz="1400" dirty="0" err="1"/>
              <a:t>Quik</a:t>
            </a:r>
            <a:r>
              <a:rPr lang="en-US" sz="1400" dirty="0"/>
              <a:t>-Pak, just a flux-dip onto a board with ENIG finish</a:t>
            </a:r>
          </a:p>
          <a:p>
            <a:pPr marL="742950" lvl="1" indent="-285750">
              <a:buFont typeface="Arial" panose="020B0604020202020204" pitchFamily="34" charset="0"/>
              <a:buChar char="•"/>
            </a:pPr>
            <a:r>
              <a:rPr lang="en-US" sz="1400" dirty="0"/>
              <a:t>Underfill or not?</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Wire bonding</a:t>
            </a:r>
          </a:p>
          <a:p>
            <a:pPr marL="742950" lvl="1" indent="-285750">
              <a:buFont typeface="Arial" panose="020B0604020202020204" pitchFamily="34" charset="0"/>
              <a:buChar char="•"/>
            </a:pPr>
            <a:r>
              <a:rPr lang="en-US" sz="1400" dirty="0"/>
              <a:t>Wedge bonding or ball bonding?</a:t>
            </a:r>
          </a:p>
          <a:p>
            <a:pPr marL="742950" lvl="1" indent="-285750">
              <a:buFont typeface="Arial" panose="020B0604020202020204" pitchFamily="34" charset="0"/>
              <a:buChar char="•"/>
            </a:pPr>
            <a:r>
              <a:rPr lang="en-US" sz="1400" dirty="0"/>
              <a:t>Ribbon bonds or circular cross-section bond wires?</a:t>
            </a:r>
          </a:p>
          <a:p>
            <a:pPr marL="742950" lvl="1" indent="-285750">
              <a:buFont typeface="Arial" panose="020B0604020202020204" pitchFamily="34" charset="0"/>
              <a:buChar char="•"/>
            </a:pPr>
            <a:r>
              <a:rPr lang="en-US" sz="1400" dirty="0"/>
              <a:t>Type of metal for bond wires?</a:t>
            </a:r>
          </a:p>
          <a:p>
            <a:pPr marL="742950" lvl="1" indent="-285750">
              <a:buFont typeface="Arial" panose="020B0604020202020204" pitchFamily="34" charset="0"/>
              <a:buChar char="•"/>
            </a:pPr>
            <a:r>
              <a:rPr lang="en-US" sz="1400" dirty="0"/>
              <a:t>Requirements for RF capacitors (that are wire-bonded to)?</a:t>
            </a:r>
          </a:p>
          <a:p>
            <a:pPr marL="742950" lvl="1" indent="-285750">
              <a:buFont typeface="Arial" panose="020B0604020202020204" pitchFamily="34" charset="0"/>
              <a:buChar char="•"/>
            </a:pPr>
            <a:r>
              <a:rPr lang="en-US" sz="1400" dirty="0"/>
              <a:t>Sizes of board footprints to accept wire bonds?</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Interactions with assembly of SMT/thru-hole parts</a:t>
            </a:r>
          </a:p>
          <a:p>
            <a:pPr marL="742950" lvl="1" indent="-285750">
              <a:buFont typeface="Arial" panose="020B0604020202020204" pitchFamily="34" charset="0"/>
              <a:buChar char="•"/>
            </a:pPr>
            <a:r>
              <a:rPr lang="en-US" sz="1400" dirty="0"/>
              <a:t>Does the die-attach house want to go first or second?</a:t>
            </a:r>
          </a:p>
          <a:p>
            <a:pPr marL="1200150" lvl="2" indent="-285750">
              <a:buFont typeface="Arial" panose="020B0604020202020204" pitchFamily="34" charset="0"/>
              <a:buChar char="•"/>
            </a:pPr>
            <a:r>
              <a:rPr lang="en-US" sz="1400" dirty="0"/>
              <a:t>Backside components pre-assembled means the die-attach house will need to machine a fixture to hold the board flat</a:t>
            </a:r>
          </a:p>
          <a:p>
            <a:pPr marL="1200150" lvl="2" indent="-285750">
              <a:buFont typeface="Arial" panose="020B0604020202020204" pitchFamily="34" charset="0"/>
              <a:buChar char="•"/>
            </a:pPr>
            <a:r>
              <a:rPr lang="en-US" sz="1400" dirty="0"/>
              <a:t>Backside components assembled after die-attach means the die will not only go through reflow ovens, but also washing machines</a:t>
            </a:r>
          </a:p>
          <a:p>
            <a:pPr marL="1657350" lvl="3" indent="-285750">
              <a:buFont typeface="Arial" panose="020B0604020202020204" pitchFamily="34" charset="0"/>
              <a:buChar char="•"/>
            </a:pPr>
            <a:r>
              <a:rPr lang="en-US" sz="1400" dirty="0"/>
              <a:t>Dies need to be protected from moisture</a:t>
            </a:r>
          </a:p>
          <a:p>
            <a:pPr marL="1657350" lvl="3" indent="-285750">
              <a:buFont typeface="Arial" panose="020B0604020202020204" pitchFamily="34" charset="0"/>
              <a:buChar char="•"/>
            </a:pPr>
            <a:r>
              <a:rPr lang="en-US" sz="1400" dirty="0"/>
              <a:t>Dies need to be protected from random bits of metal during any soldering of hand-assembled </a:t>
            </a:r>
            <a:r>
              <a:rPr lang="en-US" sz="1400" dirty="0" err="1"/>
              <a:t>frontside</a:t>
            </a:r>
            <a:r>
              <a:rPr lang="en-US" sz="1400" dirty="0"/>
              <a:t> components</a:t>
            </a:r>
          </a:p>
          <a:p>
            <a:pPr marL="1657350" lvl="3" indent="-285750">
              <a:buFont typeface="Arial" panose="020B0604020202020204" pitchFamily="34" charset="0"/>
              <a:buChar char="•"/>
            </a:pPr>
            <a:r>
              <a:rPr lang="en-US" sz="1400" dirty="0"/>
              <a:t>Ask assembly house if they can protect the die</a:t>
            </a:r>
          </a:p>
        </p:txBody>
      </p:sp>
    </p:spTree>
    <p:extLst>
      <p:ext uri="{BB962C8B-B14F-4D97-AF65-F5344CB8AC3E}">
        <p14:creationId xmlns:p14="http://schemas.microsoft.com/office/powerpoint/2010/main" val="63032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11</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Assembly (SMT and Thru-hole)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5693866"/>
          </a:xfrm>
          <a:prstGeom prst="rect">
            <a:avLst/>
          </a:prstGeom>
          <a:noFill/>
        </p:spPr>
        <p:txBody>
          <a:bodyPr wrap="square" rtlCol="0">
            <a:spAutoFit/>
          </a:bodyPr>
          <a:lstStyle/>
          <a:p>
            <a:pPr marL="285750" indent="-285750">
              <a:buFont typeface="Arial" panose="020B0604020202020204" pitchFamily="34" charset="0"/>
              <a:buChar char="•"/>
            </a:pPr>
            <a:r>
              <a:rPr lang="en-US" sz="1400" dirty="0" err="1"/>
              <a:t>Digicom</a:t>
            </a:r>
            <a:r>
              <a:rPr lang="en-US" sz="1400" dirty="0"/>
              <a:t> (</a:t>
            </a:r>
            <a:r>
              <a:rPr lang="en-US" sz="1400" dirty="0">
                <a:hlinkClick r:id="rId2"/>
              </a:rPr>
              <a:t>digicom.org</a:t>
            </a:r>
            <a:r>
              <a:rPr lang="en-US" sz="1400" dirty="0"/>
              <a:t>), </a:t>
            </a:r>
            <a:r>
              <a:rPr lang="en-US" sz="1400" dirty="0" err="1"/>
              <a:t>Nexlogic</a:t>
            </a:r>
            <a:r>
              <a:rPr lang="en-US" sz="1400" dirty="0"/>
              <a:t> (</a:t>
            </a:r>
            <a:r>
              <a:rPr lang="en-US" sz="1400" dirty="0">
                <a:hlinkClick r:id="rId3"/>
              </a:rPr>
              <a:t>nexlogic.com</a:t>
            </a:r>
            <a:r>
              <a:rPr lang="en-US" sz="1400" dirty="0"/>
              <a:t>), </a:t>
            </a:r>
            <a:r>
              <a:rPr lang="en-US" sz="1400" dirty="0" err="1"/>
              <a:t>Jeditron</a:t>
            </a:r>
            <a:r>
              <a:rPr lang="en-US" sz="1400" dirty="0"/>
              <a:t> (</a:t>
            </a:r>
            <a:r>
              <a:rPr lang="en-US" sz="1400" dirty="0">
                <a:hlinkClick r:id="rId4"/>
              </a:rPr>
              <a:t>jeditron.com</a:t>
            </a:r>
            <a:r>
              <a:rPr lang="en-US" sz="1400" dirty="0"/>
              <a:t>)</a:t>
            </a:r>
          </a:p>
          <a:p>
            <a:endParaRPr lang="en-US" sz="1400" dirty="0"/>
          </a:p>
          <a:p>
            <a:r>
              <a:rPr lang="en-US" sz="1400" dirty="0"/>
              <a:t>Having the assembly house buy your parts:</a:t>
            </a:r>
          </a:p>
          <a:p>
            <a:pPr marL="742950" lvl="1" indent="-285750">
              <a:buFont typeface="Arial" panose="020B0604020202020204" pitchFamily="34" charset="0"/>
              <a:buChar char="•"/>
            </a:pPr>
            <a:r>
              <a:rPr lang="en-US" sz="1400" dirty="0"/>
              <a:t>Most assembly houses will do this for a mark-up fee</a:t>
            </a:r>
          </a:p>
          <a:p>
            <a:pPr marL="742950" lvl="1" indent="-285750">
              <a:buFont typeface="Arial" panose="020B0604020202020204" pitchFamily="34" charset="0"/>
              <a:buChar char="•"/>
            </a:pPr>
            <a:r>
              <a:rPr lang="en-US" sz="1400" dirty="0"/>
              <a:t>Typically, we buy the parts at BWRC and deliver/mail the parts/boards to </a:t>
            </a:r>
            <a:r>
              <a:rPr lang="en-US" sz="1400" dirty="0" err="1"/>
              <a:t>Digicom</a:t>
            </a:r>
            <a:endParaRPr lang="en-US" sz="1400" dirty="0"/>
          </a:p>
          <a:p>
            <a:pPr marL="1200150" lvl="2" indent="-285750">
              <a:buFont typeface="Arial" panose="020B0604020202020204" pitchFamily="34" charset="0"/>
              <a:buChar char="•"/>
            </a:pPr>
            <a:r>
              <a:rPr lang="en-US" sz="1400" dirty="0"/>
              <a:t>Buying parts and having them in hand during the design phase can prevent footprint errors</a:t>
            </a:r>
          </a:p>
          <a:p>
            <a:pPr marL="1200150" lvl="2" indent="-285750">
              <a:buFont typeface="Arial" panose="020B0604020202020204" pitchFamily="34" charset="0"/>
              <a:buChar char="•"/>
            </a:pPr>
            <a:r>
              <a:rPr lang="en-US" sz="1400" dirty="0"/>
              <a:t>Always print out a pdf of a footprint at 1:1 and physically place the part down on the printout to check footprint correctness</a:t>
            </a:r>
          </a:p>
          <a:p>
            <a:pPr marL="1200150" lvl="2" indent="-285750">
              <a:buFont typeface="Arial" panose="020B0604020202020204" pitchFamily="34" charset="0"/>
              <a:buChar char="•"/>
            </a:pPr>
            <a:endParaRPr lang="en-US" sz="1400" dirty="0"/>
          </a:p>
          <a:p>
            <a:r>
              <a:rPr lang="en-US" sz="1400" dirty="0"/>
              <a:t>SMA connectors:</a:t>
            </a:r>
          </a:p>
          <a:p>
            <a:pPr marL="742950" lvl="1" indent="-285750">
              <a:buFont typeface="Arial" panose="020B0604020202020204" pitchFamily="34" charset="0"/>
              <a:buChar char="•"/>
            </a:pPr>
            <a:r>
              <a:rPr lang="en-US" sz="1400" dirty="0"/>
              <a:t>The assembly house always must do these by hand</a:t>
            </a:r>
          </a:p>
          <a:p>
            <a:pPr marL="742950" lvl="1" indent="-285750">
              <a:buFont typeface="Arial" panose="020B0604020202020204" pitchFamily="34" charset="0"/>
              <a:buChar char="•"/>
            </a:pPr>
            <a:r>
              <a:rPr lang="en-US" sz="1400" dirty="0"/>
              <a:t>SMA (or any RF connectors with plastic dielectric) will likely go out-of-spec during soldering</a:t>
            </a:r>
          </a:p>
          <a:p>
            <a:pPr marL="1200150" lvl="2" indent="-285750">
              <a:buFont typeface="Arial" panose="020B0604020202020204" pitchFamily="34" charset="0"/>
              <a:buChar char="•"/>
            </a:pPr>
            <a:r>
              <a:rPr lang="en-US" sz="1400" dirty="0"/>
              <a:t>BWRC has an SMA gage-kit in the (large) SMA </a:t>
            </a:r>
            <a:r>
              <a:rPr lang="en-US" sz="1400" dirty="0" err="1"/>
              <a:t>tupperware</a:t>
            </a:r>
            <a:r>
              <a:rPr lang="en-US" sz="1400" dirty="0"/>
              <a:t> box above the soldering bench</a:t>
            </a:r>
          </a:p>
          <a:p>
            <a:pPr marL="1200150" lvl="2" indent="-285750">
              <a:buFont typeface="Arial" panose="020B0604020202020204" pitchFamily="34" charset="0"/>
              <a:buChar char="•"/>
            </a:pPr>
            <a:r>
              <a:rPr lang="en-US" sz="1400" dirty="0"/>
              <a:t>Use the gage kit to ensure that newly-bought SMA connectors are in-spec before delivering them to the assembly house</a:t>
            </a:r>
          </a:p>
          <a:p>
            <a:pPr marL="1200150" lvl="2" indent="-285750">
              <a:buFont typeface="Arial" panose="020B0604020202020204" pitchFamily="34" charset="0"/>
              <a:buChar char="•"/>
            </a:pPr>
            <a:r>
              <a:rPr lang="en-US" sz="1400" dirty="0"/>
              <a:t>SMA heat sinks and an SMA torque wrench are in the same </a:t>
            </a:r>
            <a:r>
              <a:rPr lang="en-US" sz="1400" dirty="0" err="1"/>
              <a:t>tupperware</a:t>
            </a:r>
            <a:r>
              <a:rPr lang="en-US" sz="1400" dirty="0"/>
              <a:t> box</a:t>
            </a:r>
          </a:p>
          <a:p>
            <a:pPr marL="1657350" lvl="3" indent="-285750">
              <a:buFont typeface="Arial" panose="020B0604020202020204" pitchFamily="34" charset="0"/>
              <a:buChar char="•"/>
            </a:pPr>
            <a:r>
              <a:rPr lang="en-US" sz="1400" dirty="0"/>
              <a:t>Send these along with your parts/boards to </a:t>
            </a:r>
            <a:r>
              <a:rPr lang="en-US" sz="1400" dirty="0" err="1"/>
              <a:t>Digicom</a:t>
            </a:r>
            <a:r>
              <a:rPr lang="en-US" sz="1400" dirty="0"/>
              <a:t> and </a:t>
            </a:r>
            <a:r>
              <a:rPr lang="en-US" sz="1400" dirty="0" err="1"/>
              <a:t>Digicom</a:t>
            </a:r>
            <a:r>
              <a:rPr lang="en-US" sz="1400" dirty="0"/>
              <a:t> will use these when they solder on SMA connectors</a:t>
            </a:r>
          </a:p>
          <a:p>
            <a:pPr marL="1657350" lvl="3" indent="-285750">
              <a:buFont typeface="Arial" panose="020B0604020202020204" pitchFamily="34" charset="0"/>
              <a:buChar char="•"/>
            </a:pPr>
            <a:r>
              <a:rPr lang="en-US" sz="1400" dirty="0"/>
              <a:t>Re-gage the SMA connectors when you receive your boards back to ensure the SMA are still in spec</a:t>
            </a:r>
          </a:p>
          <a:p>
            <a:pPr marL="1657350" lvl="3" indent="-285750">
              <a:buFont typeface="Arial" panose="020B0604020202020204" pitchFamily="34" charset="0"/>
              <a:buChar char="•"/>
            </a:pPr>
            <a:endParaRPr lang="en-US" sz="1400" dirty="0"/>
          </a:p>
          <a:p>
            <a:r>
              <a:rPr lang="en-US" sz="1400" dirty="0"/>
              <a:t>Spare Boards/Parts:</a:t>
            </a:r>
          </a:p>
          <a:p>
            <a:pPr marL="742950" lvl="1" indent="-285750">
              <a:buFont typeface="Arial" panose="020B0604020202020204" pitchFamily="34" charset="0"/>
              <a:buChar char="•"/>
            </a:pPr>
            <a:r>
              <a:rPr lang="en-US" sz="1400" dirty="0"/>
              <a:t>If your board has an FMC connector, the board house will want to run a reflow test of the FMC on a spare blank board</a:t>
            </a:r>
          </a:p>
          <a:p>
            <a:pPr marL="742950" lvl="1" indent="-285750">
              <a:buFont typeface="Arial" panose="020B0604020202020204" pitchFamily="34" charset="0"/>
              <a:buChar char="•"/>
            </a:pPr>
            <a:r>
              <a:rPr lang="en-US" sz="1400" dirty="0"/>
              <a:t>Always give the board house a few spare boards and spares of each component</a:t>
            </a:r>
          </a:p>
          <a:p>
            <a:pPr lvl="1"/>
            <a:endParaRPr lang="en-US" sz="1400" dirty="0"/>
          </a:p>
          <a:p>
            <a:r>
              <a:rPr lang="en-US" sz="1400" dirty="0"/>
              <a:t>Documentation to give to the assembly house:</a:t>
            </a:r>
          </a:p>
          <a:p>
            <a:pPr marL="742950" lvl="1" indent="-285750">
              <a:buFont typeface="Arial" panose="020B0604020202020204" pitchFamily="34" charset="0"/>
              <a:buChar char="•"/>
            </a:pPr>
            <a:r>
              <a:rPr lang="en-US" sz="1400" dirty="0"/>
              <a:t>Assembly BOM report from BOM Builder for desired number of boards to be stuffed</a:t>
            </a:r>
          </a:p>
          <a:p>
            <a:pPr marL="742950" lvl="1" indent="-285750">
              <a:buFont typeface="Arial" panose="020B0604020202020204" pitchFamily="34" charset="0"/>
              <a:buChar char="•"/>
            </a:pPr>
            <a:r>
              <a:rPr lang="en-US" sz="1400" dirty="0"/>
              <a:t>Smart pdf of board</a:t>
            </a:r>
          </a:p>
          <a:p>
            <a:pPr marL="742950" lvl="1" indent="-285750">
              <a:buFont typeface="Arial" panose="020B0604020202020204" pitchFamily="34" charset="0"/>
              <a:buChar char="•"/>
            </a:pPr>
            <a:r>
              <a:rPr lang="en-US" sz="1400" dirty="0"/>
              <a:t>Precise English instructions</a:t>
            </a:r>
          </a:p>
        </p:txBody>
      </p:sp>
    </p:spTree>
    <p:extLst>
      <p:ext uri="{BB962C8B-B14F-4D97-AF65-F5344CB8AC3E}">
        <p14:creationId xmlns:p14="http://schemas.microsoft.com/office/powerpoint/2010/main" val="318281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12</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err="1"/>
              <a:t>Pastemask</a:t>
            </a:r>
            <a:r>
              <a:rPr lang="en-US" dirty="0"/>
              <a:t> Stencil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4185761"/>
          </a:xfrm>
          <a:prstGeom prst="rect">
            <a:avLst/>
          </a:prstGeom>
          <a:noFill/>
        </p:spPr>
        <p:txBody>
          <a:bodyPr wrap="square" rtlCol="0">
            <a:spAutoFit/>
          </a:bodyPr>
          <a:lstStyle/>
          <a:p>
            <a:pPr marL="285750" indent="-285750">
              <a:buFont typeface="Arial" panose="020B0604020202020204" pitchFamily="34" charset="0"/>
              <a:buChar char="•"/>
            </a:pPr>
            <a:r>
              <a:rPr lang="en-US" sz="1400" dirty="0"/>
              <a:t>Beam On (</a:t>
            </a:r>
            <a:r>
              <a:rPr lang="en-US" sz="1400" dirty="0">
                <a:hlinkClick r:id="rId2"/>
              </a:rPr>
              <a:t>www.beamon.com</a:t>
            </a:r>
            <a:r>
              <a:rPr lang="en-US" sz="1400" dirty="0"/>
              <a:t>)</a:t>
            </a:r>
          </a:p>
          <a:p>
            <a:pPr marL="285750" indent="-285750">
              <a:buFont typeface="Arial" panose="020B0604020202020204" pitchFamily="34" charset="0"/>
              <a:buChar char="•"/>
            </a:pPr>
            <a:endParaRPr lang="en-US" sz="1400" dirty="0"/>
          </a:p>
          <a:p>
            <a:r>
              <a:rPr lang="en-US" sz="1400" dirty="0"/>
              <a:t>BWRC has its own </a:t>
            </a:r>
            <a:r>
              <a:rPr lang="en-US" sz="1400" dirty="0" err="1"/>
              <a:t>pastemask</a:t>
            </a:r>
            <a:r>
              <a:rPr lang="en-US" sz="1400" dirty="0"/>
              <a:t> stencil frame, bought from Beam On.  It lives on top of the reflow oven under the soldering bench</a:t>
            </a:r>
          </a:p>
          <a:p>
            <a:pPr marL="742950" lvl="1" indent="-285750">
              <a:buFont typeface="Arial" panose="020B0604020202020204" pitchFamily="34" charset="0"/>
              <a:buChar char="•"/>
            </a:pPr>
            <a:r>
              <a:rPr lang="en-US" sz="1400" dirty="0"/>
              <a:t>For a given board design, you can order </a:t>
            </a:r>
            <a:r>
              <a:rPr lang="en-US" sz="1400" dirty="0" err="1"/>
              <a:t>frontside</a:t>
            </a:r>
            <a:r>
              <a:rPr lang="en-US" sz="1400" dirty="0"/>
              <a:t> and backside </a:t>
            </a:r>
            <a:r>
              <a:rPr lang="en-US" sz="1400" dirty="0" err="1"/>
              <a:t>pastemask</a:t>
            </a:r>
            <a:r>
              <a:rPr lang="en-US" sz="1400" dirty="0"/>
              <a:t> stencils from Beam On</a:t>
            </a:r>
          </a:p>
          <a:p>
            <a:pPr marL="742950" lvl="1" indent="-285750">
              <a:buFont typeface="Arial" panose="020B0604020202020204" pitchFamily="34" charset="0"/>
              <a:buChar char="•"/>
            </a:pPr>
            <a:r>
              <a:rPr lang="en-US" sz="1400" dirty="0"/>
              <a:t>Beam On will also machine a fixture to hold your board into the frame</a:t>
            </a:r>
          </a:p>
          <a:p>
            <a:pPr marL="1200150" lvl="2" indent="-285750">
              <a:buFont typeface="Arial" panose="020B0604020202020204" pitchFamily="34" charset="0"/>
              <a:buChar char="•"/>
            </a:pPr>
            <a:r>
              <a:rPr lang="en-US" sz="1400" dirty="0"/>
              <a:t>You can use this to apply </a:t>
            </a:r>
            <a:r>
              <a:rPr lang="en-US" sz="1400" dirty="0" err="1"/>
              <a:t>solderpaste</a:t>
            </a:r>
            <a:r>
              <a:rPr lang="en-US" sz="1400" dirty="0"/>
              <a:t> for boards you want to stuff yourself</a:t>
            </a:r>
          </a:p>
          <a:p>
            <a:pPr marL="1200150" lvl="2" indent="-285750">
              <a:buFont typeface="Arial" panose="020B0604020202020204" pitchFamily="34" charset="0"/>
              <a:buChar char="•"/>
            </a:pPr>
            <a:r>
              <a:rPr lang="en-US" sz="1400" dirty="0"/>
              <a:t>Or you can take the set to </a:t>
            </a:r>
            <a:r>
              <a:rPr lang="en-US" sz="1400" dirty="0" err="1"/>
              <a:t>Digicom</a:t>
            </a:r>
            <a:r>
              <a:rPr lang="en-US" sz="1400" dirty="0"/>
              <a:t> and have </a:t>
            </a:r>
            <a:r>
              <a:rPr lang="en-US" sz="1400" dirty="0" err="1"/>
              <a:t>Digicom</a:t>
            </a:r>
            <a:r>
              <a:rPr lang="en-US" sz="1400" dirty="0"/>
              <a:t> use this </a:t>
            </a:r>
            <a:r>
              <a:rPr lang="en-US" sz="1400" dirty="0" err="1"/>
              <a:t>pastsemask</a:t>
            </a:r>
            <a:r>
              <a:rPr lang="en-US" sz="1400" dirty="0"/>
              <a:t> stencil set when they assemble your boards</a:t>
            </a:r>
          </a:p>
          <a:p>
            <a:pPr marL="742950" lvl="1" indent="-285750">
              <a:buFont typeface="Arial" panose="020B0604020202020204" pitchFamily="34" charset="0"/>
              <a:buChar char="•"/>
            </a:pPr>
            <a:r>
              <a:rPr lang="en-US" sz="1400" dirty="0"/>
              <a:t>From Beam On, it’s possible to order “partial, folded-up” stencils, if your board will already have a die on it from a die-attach house</a:t>
            </a:r>
          </a:p>
          <a:p>
            <a:pPr lvl="2"/>
            <a:endParaRPr lang="en-US" sz="1400" dirty="0"/>
          </a:p>
          <a:p>
            <a:r>
              <a:rPr lang="en-US" sz="1400" dirty="0"/>
              <a:t>Alternatively, you can always have your assembly house order their own </a:t>
            </a:r>
            <a:r>
              <a:rPr lang="en-US" sz="1400" dirty="0" err="1"/>
              <a:t>pastemask</a:t>
            </a:r>
            <a:r>
              <a:rPr lang="en-US" sz="1400" dirty="0"/>
              <a:t> screen, but the assembly house will keep it</a:t>
            </a:r>
          </a:p>
          <a:p>
            <a:endParaRPr lang="en-US" sz="1400" dirty="0"/>
          </a:p>
          <a:p>
            <a:r>
              <a:rPr lang="en-US" sz="1400" dirty="0"/>
              <a:t>Note that not all of the footprints on your board will require </a:t>
            </a:r>
            <a:r>
              <a:rPr lang="en-US" sz="1400" dirty="0" err="1"/>
              <a:t>solderpaste</a:t>
            </a:r>
            <a:r>
              <a:rPr lang="en-US" sz="1400" dirty="0"/>
              <a:t>.  Footprints that do not need </a:t>
            </a:r>
            <a:r>
              <a:rPr lang="en-US" sz="1400" dirty="0" err="1"/>
              <a:t>solderpaste</a:t>
            </a:r>
            <a:r>
              <a:rPr lang="en-US" sz="1400" dirty="0"/>
              <a:t> include:</a:t>
            </a:r>
          </a:p>
          <a:p>
            <a:pPr marL="742950" lvl="1" indent="-285750">
              <a:buFont typeface="Arial" panose="020B0604020202020204" pitchFamily="34" charset="0"/>
              <a:buChar char="•"/>
            </a:pPr>
            <a:r>
              <a:rPr lang="en-US" sz="1400" dirty="0"/>
              <a:t>Die to be attached with a flux dip</a:t>
            </a:r>
          </a:p>
          <a:p>
            <a:pPr marL="742950" lvl="1" indent="-285750">
              <a:buFont typeface="Arial" panose="020B0604020202020204" pitchFamily="34" charset="0"/>
              <a:buChar char="•"/>
            </a:pPr>
            <a:r>
              <a:rPr lang="en-US" sz="1400" dirty="0"/>
              <a:t>Fiducials</a:t>
            </a:r>
          </a:p>
          <a:p>
            <a:pPr marL="742950" lvl="1" indent="-285750">
              <a:buFont typeface="Arial" panose="020B0604020202020204" pitchFamily="34" charset="0"/>
              <a:buChar char="•"/>
            </a:pPr>
            <a:r>
              <a:rPr lang="en-US" sz="1400" dirty="0"/>
              <a:t>Mounting holes</a:t>
            </a:r>
          </a:p>
          <a:p>
            <a:pPr marL="742950" lvl="1" indent="-285750">
              <a:buFont typeface="Arial" panose="020B0604020202020204" pitchFamily="34" charset="0"/>
              <a:buChar char="•"/>
            </a:pPr>
            <a:r>
              <a:rPr lang="en-US" sz="1400" dirty="0"/>
              <a:t>Thru-hole components</a:t>
            </a:r>
          </a:p>
          <a:p>
            <a:pPr marL="742950" lvl="1" indent="-285750">
              <a:buFont typeface="Arial" panose="020B0604020202020204" pitchFamily="34" charset="0"/>
              <a:buChar char="•"/>
            </a:pPr>
            <a:endParaRPr lang="en-US" sz="1400" dirty="0"/>
          </a:p>
          <a:p>
            <a:r>
              <a:rPr lang="en-US" sz="1400" dirty="0"/>
              <a:t>Some components require </a:t>
            </a:r>
            <a:r>
              <a:rPr lang="en-US" sz="1400" dirty="0" err="1"/>
              <a:t>pastemask</a:t>
            </a:r>
            <a:r>
              <a:rPr lang="en-US" sz="1400" dirty="0"/>
              <a:t> openings to have a different shape than the footprint pad:</a:t>
            </a:r>
          </a:p>
          <a:p>
            <a:pPr marL="742950" lvl="1" indent="-285750">
              <a:buFont typeface="Arial" panose="020B0604020202020204" pitchFamily="34" charset="0"/>
              <a:buChar char="•"/>
            </a:pPr>
            <a:r>
              <a:rPr lang="en-US" sz="1400" dirty="0"/>
              <a:t>FMC connectors typically require square-rounded-corner patterns for </a:t>
            </a:r>
            <a:r>
              <a:rPr lang="en-US" sz="1400" dirty="0" err="1"/>
              <a:t>pastemask</a:t>
            </a:r>
            <a:r>
              <a:rPr lang="en-US" sz="1400" dirty="0"/>
              <a:t> openings, as FMC connectors need a bit extra </a:t>
            </a:r>
            <a:r>
              <a:rPr lang="en-US" sz="1400" dirty="0" err="1"/>
              <a:t>solderpaste</a:t>
            </a:r>
            <a:endParaRPr lang="en-US" sz="1400" dirty="0"/>
          </a:p>
        </p:txBody>
      </p:sp>
    </p:spTree>
    <p:extLst>
      <p:ext uri="{BB962C8B-B14F-4D97-AF65-F5344CB8AC3E}">
        <p14:creationId xmlns:p14="http://schemas.microsoft.com/office/powerpoint/2010/main" val="3307385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13</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solidFill>
                  <a:srgbClr val="FF0000"/>
                </a:solidFill>
              </a:rPr>
              <a:t>Form to be filled out by lead student:</a:t>
            </a:r>
          </a:p>
          <a:p>
            <a:pPr marL="742950" lvl="1" indent="-285750">
              <a:buFont typeface="Arial" panose="020B0604020202020204" pitchFamily="34" charset="0"/>
              <a:buChar char="•"/>
            </a:pPr>
            <a:r>
              <a:rPr lang="en-US" dirty="0">
                <a:solidFill>
                  <a:srgbClr val="FF0000"/>
                </a:solidFill>
              </a:rPr>
              <a:t>Die-attach and assembly requirements for test board to be fabricated</a:t>
            </a:r>
          </a:p>
          <a:p>
            <a:pPr marL="742950" lvl="1" indent="-285750">
              <a:buFont typeface="Arial" panose="020B0604020202020204" pitchFamily="34" charset="0"/>
              <a:buChar char="•"/>
            </a:pPr>
            <a:r>
              <a:rPr lang="en-US" dirty="0">
                <a:solidFill>
                  <a:srgbClr val="FF0000"/>
                </a:solidFill>
              </a:rPr>
              <a:t>Test plan</a:t>
            </a:r>
          </a:p>
          <a:p>
            <a:pPr marL="1200150" lvl="2" indent="-285750">
              <a:buFont typeface="Arial" panose="020B0604020202020204" pitchFamily="34" charset="0"/>
              <a:buChar char="•"/>
            </a:pPr>
            <a:r>
              <a:rPr lang="en-US" dirty="0">
                <a:solidFill>
                  <a:srgbClr val="FF0000"/>
                </a:solidFill>
              </a:rPr>
              <a:t>Tests of die-attach after each subsequent fab/assembly house</a:t>
            </a:r>
          </a:p>
          <a:p>
            <a:pPr marL="1200150" lvl="2" indent="-285750">
              <a:buFont typeface="Arial" panose="020B0604020202020204" pitchFamily="34" charset="0"/>
              <a:buChar char="•"/>
            </a:pPr>
            <a:r>
              <a:rPr lang="en-US" dirty="0">
                <a:solidFill>
                  <a:srgbClr val="FF0000"/>
                </a:solidFill>
              </a:rPr>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54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14</a:t>
            </a:fld>
            <a:endParaRPr lang="en-US"/>
          </a:p>
        </p:txBody>
      </p:sp>
      <p:sp>
        <p:nvSpPr>
          <p:cNvPr id="4" name="TextBox 3"/>
          <p:cNvSpPr txBox="1"/>
          <p:nvPr/>
        </p:nvSpPr>
        <p:spPr>
          <a:xfrm>
            <a:off x="146256" y="213449"/>
            <a:ext cx="11653283" cy="6678751"/>
          </a:xfrm>
          <a:prstGeom prst="rect">
            <a:avLst/>
          </a:prstGeom>
          <a:noFill/>
        </p:spPr>
        <p:txBody>
          <a:bodyPr wrap="square" rtlCol="0">
            <a:spAutoFit/>
          </a:bodyPr>
          <a:lstStyle/>
          <a:p>
            <a:pPr lvl="1" algn="ctr"/>
            <a:r>
              <a:rPr lang="en-US" sz="2200" dirty="0"/>
              <a:t>Dicing, Die-attach and Assembly Requirements for Test Board to be Fabricated</a:t>
            </a:r>
          </a:p>
          <a:p>
            <a:endParaRPr lang="en-US" sz="1400" dirty="0"/>
          </a:p>
          <a:p>
            <a:r>
              <a:rPr lang="en-US" sz="1400" dirty="0"/>
              <a:t>Chief Shepherd name/email/cell:  Marko </a:t>
            </a:r>
            <a:r>
              <a:rPr lang="en-US" sz="1400" dirty="0">
                <a:hlinkClick r:id="rId2"/>
              </a:rPr>
              <a:t>Kosunen/marko.Kosunen@aalto.fi/+358</a:t>
            </a:r>
            <a:r>
              <a:rPr lang="en-US" sz="1400" dirty="0"/>
              <a:t> 40 566 4963</a:t>
            </a:r>
          </a:p>
          <a:p>
            <a:r>
              <a:rPr lang="en-US" sz="1400" dirty="0"/>
              <a:t>First Mate name/email/cell:  Gregory </a:t>
            </a:r>
            <a:r>
              <a:rPr lang="en-US" sz="1400" dirty="0">
                <a:hlinkClick r:id="rId3"/>
              </a:rPr>
              <a:t>Wright/Gregory.Wright@Nokia-bell-labs.com/732</a:t>
            </a:r>
            <a:r>
              <a:rPr lang="en-US" sz="1400" dirty="0"/>
              <a:t> 977-2844</a:t>
            </a:r>
          </a:p>
          <a:p>
            <a:r>
              <a:rPr lang="en-US" sz="1400" dirty="0"/>
              <a:t>Supreme Guru name/email/cell:  Anita Flynn/aflynn@eecs.berkeley.edu/510-681-3931</a:t>
            </a:r>
          </a:p>
          <a:p>
            <a:r>
              <a:rPr lang="en-US" sz="1400" dirty="0"/>
              <a:t>Die and board names:  Fader2.1 Fader25</a:t>
            </a:r>
          </a:p>
          <a:p>
            <a:r>
              <a:rPr lang="en-US" sz="1400" dirty="0"/>
              <a:t>Will there be more than one board design per panel (w/same layer stack-up, obviously)?  No</a:t>
            </a:r>
          </a:p>
          <a:p>
            <a:r>
              <a:rPr lang="en-US" sz="1400" dirty="0"/>
              <a:t>Will a board be needed to test microstrip/</a:t>
            </a:r>
            <a:r>
              <a:rPr lang="en-US" sz="1400" dirty="0" err="1"/>
              <a:t>stripline</a:t>
            </a:r>
            <a:r>
              <a:rPr lang="en-US" sz="1400" dirty="0"/>
              <a:t> performance?  No</a:t>
            </a:r>
          </a:p>
          <a:p>
            <a:r>
              <a:rPr lang="en-US" sz="1400" dirty="0"/>
              <a:t>Will die be </a:t>
            </a:r>
            <a:r>
              <a:rPr lang="en-US" sz="1400" dirty="0" err="1"/>
              <a:t>wirebonded</a:t>
            </a:r>
            <a:r>
              <a:rPr lang="en-US" sz="1400" dirty="0"/>
              <a:t>, in a custom BGA package or flip-chipped (die-on-board)?  If yes, list which:  Yes.  Flip-chip die-on-board</a:t>
            </a:r>
          </a:p>
          <a:p>
            <a:r>
              <a:rPr lang="en-US" sz="1400" dirty="0"/>
              <a:t>How many copies of this die are to be attached to the board?  1 </a:t>
            </a:r>
          </a:p>
          <a:p>
            <a:r>
              <a:rPr lang="en-US" sz="1400" dirty="0"/>
              <a:t>Do any mechanical fixtures for a test setup need to be designed/fabricated?  If so, describe</a:t>
            </a:r>
            <a:r>
              <a:rPr lang="en-US" sz="1400"/>
              <a:t>: No</a:t>
            </a:r>
            <a:endParaRPr lang="en-US" sz="1400" dirty="0">
              <a:solidFill>
                <a:srgbClr val="FF0000"/>
              </a:solidFill>
            </a:endParaRPr>
          </a:p>
          <a:p>
            <a:r>
              <a:rPr lang="en-US" sz="1400" dirty="0"/>
              <a:t>Preferred board fabrication house?  TBD</a:t>
            </a:r>
          </a:p>
          <a:p>
            <a:r>
              <a:rPr lang="en-US" sz="1400" dirty="0"/>
              <a:t>Preferred </a:t>
            </a:r>
            <a:r>
              <a:rPr lang="en-US" sz="1400" dirty="0" err="1"/>
              <a:t>wirebonding</a:t>
            </a:r>
            <a:r>
              <a:rPr lang="en-US" sz="1400" dirty="0"/>
              <a:t> house? N/A</a:t>
            </a:r>
          </a:p>
          <a:p>
            <a:r>
              <a:rPr lang="en-US" sz="1400" dirty="0"/>
              <a:t>Preferred die attach house?  TBD</a:t>
            </a:r>
          </a:p>
          <a:p>
            <a:r>
              <a:rPr lang="en-US" sz="1400" dirty="0"/>
              <a:t>Preferred assembly house?  TBD</a:t>
            </a:r>
          </a:p>
          <a:p>
            <a:r>
              <a:rPr lang="en-US" sz="1400" dirty="0"/>
              <a:t>Do you want the assembly house to order components?  Yes</a:t>
            </a:r>
          </a:p>
          <a:p>
            <a:r>
              <a:rPr lang="en-US" sz="1400" dirty="0"/>
              <a:t>Preferred </a:t>
            </a:r>
            <a:r>
              <a:rPr lang="en-US" sz="1400" dirty="0" err="1"/>
              <a:t>pastemask</a:t>
            </a:r>
            <a:r>
              <a:rPr lang="en-US" sz="1400" dirty="0"/>
              <a:t> stencil house?  TBD</a:t>
            </a:r>
          </a:p>
          <a:p>
            <a:r>
              <a:rPr lang="en-US" sz="1400" dirty="0"/>
              <a:t>Total number of (bare) circuit boards to be fabricated: 16</a:t>
            </a:r>
          </a:p>
          <a:p>
            <a:r>
              <a:rPr lang="en-US" sz="1400" dirty="0"/>
              <a:t>All boards to which the FADER die is attached should have the rest of the SMT components attached.</a:t>
            </a:r>
          </a:p>
          <a:p>
            <a:endParaRPr lang="en-US" sz="1400" dirty="0"/>
          </a:p>
          <a:p>
            <a:r>
              <a:rPr lang="en-US" sz="1400" dirty="0"/>
              <a:t>Other requirements (e.g. tented vias, vias-in-pads, vias-between-pads, ~3 mil circular pads, etc.)?  Check Fader2.0 Board. Impedance matched transmission lines for LO feed and Antenna routing.</a:t>
            </a:r>
          </a:p>
          <a:p>
            <a:endParaRPr lang="en-US" sz="1400" dirty="0"/>
          </a:p>
          <a:p>
            <a:r>
              <a:rPr lang="en-US" sz="1400" dirty="0"/>
              <a:t>Tasks requested of the First Mate by the Chief Shepherd?  If yes, please list: TBD</a:t>
            </a:r>
          </a:p>
          <a:p>
            <a:endParaRPr lang="en-US" sz="1400" dirty="0"/>
          </a:p>
          <a:p>
            <a:r>
              <a:rPr lang="en-US" sz="1400" dirty="0"/>
              <a:t>Please write up a Test Plan on the following slides (insert new slides as needed) and do a Test Plan Review with First Mate and at least 2 other students.  Then have your advisor review it for last-minute changes.</a:t>
            </a:r>
          </a:p>
          <a:p>
            <a:endParaRPr lang="en-US" sz="1400" dirty="0"/>
          </a:p>
          <a:p>
            <a:r>
              <a:rPr lang="en-US" sz="1400" dirty="0"/>
              <a:t>After Test Plan Review, list names of reviewers:  TBD</a:t>
            </a:r>
          </a:p>
          <a:p>
            <a:r>
              <a:rPr lang="en-US" sz="1400" dirty="0"/>
              <a:t>Name of advisor(s) and date they reviewed it:     </a:t>
            </a:r>
          </a:p>
        </p:txBody>
      </p:sp>
    </p:spTree>
    <p:extLst>
      <p:ext uri="{BB962C8B-B14F-4D97-AF65-F5344CB8AC3E}">
        <p14:creationId xmlns:p14="http://schemas.microsoft.com/office/powerpoint/2010/main" val="3857158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15</a:t>
            </a:fld>
            <a:endParaRPr lang="en-US"/>
          </a:p>
        </p:txBody>
      </p:sp>
      <p:sp>
        <p:nvSpPr>
          <p:cNvPr id="3" name="TextBox 2"/>
          <p:cNvSpPr txBox="1"/>
          <p:nvPr/>
        </p:nvSpPr>
        <p:spPr>
          <a:xfrm>
            <a:off x="824593" y="276447"/>
            <a:ext cx="10031249"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265814" y="935665"/>
            <a:ext cx="10590028" cy="4185761"/>
          </a:xfrm>
          <a:prstGeom prst="rect">
            <a:avLst/>
          </a:prstGeom>
          <a:noFill/>
        </p:spPr>
        <p:txBody>
          <a:bodyPr wrap="square" rtlCol="0">
            <a:spAutoFit/>
          </a:bodyPr>
          <a:lstStyle/>
          <a:p>
            <a:r>
              <a:rPr lang="en-US" sz="1400" dirty="0"/>
              <a:t>How many boards do you want stuffed?  (For flip-chip die-on-board, explain the desired order of assembly and if </a:t>
            </a:r>
            <a:r>
              <a:rPr lang="en-US" sz="1400" dirty="0" err="1"/>
              <a:t>underfill</a:t>
            </a:r>
            <a:r>
              <a:rPr lang="en-US" sz="1400" dirty="0"/>
              <a:t> is desired or not):  </a:t>
            </a:r>
          </a:p>
          <a:p>
            <a:endParaRPr lang="en-US" sz="1400" dirty="0"/>
          </a:p>
          <a:p>
            <a:r>
              <a:rPr lang="en-US" sz="1400" dirty="0"/>
              <a:t>We want 12 boards stuffed.</a:t>
            </a:r>
          </a:p>
          <a:p>
            <a:endParaRPr lang="en-US" sz="1400" dirty="0"/>
          </a:p>
          <a:p>
            <a:r>
              <a:rPr lang="en-US" sz="1400" dirty="0"/>
              <a:t>Do you want the board to have </a:t>
            </a:r>
            <a:r>
              <a:rPr lang="en-US" sz="1400" dirty="0" err="1"/>
              <a:t>soldermask</a:t>
            </a:r>
            <a:r>
              <a:rPr lang="en-US" sz="1400" dirty="0"/>
              <a:t> under the die?  Yes</a:t>
            </a:r>
          </a:p>
          <a:p>
            <a:r>
              <a:rPr lang="en-US" sz="1400" dirty="0"/>
              <a:t>Do you want the die attached at </a:t>
            </a:r>
            <a:r>
              <a:rPr lang="en-US" sz="1400" dirty="0" err="1"/>
              <a:t>Advotech</a:t>
            </a:r>
            <a:r>
              <a:rPr lang="en-US" sz="1400" dirty="0"/>
              <a:t> with </a:t>
            </a:r>
            <a:r>
              <a:rPr lang="en-US" sz="1400" dirty="0" err="1"/>
              <a:t>solderpaste</a:t>
            </a:r>
            <a:r>
              <a:rPr lang="en-US" sz="1400" dirty="0"/>
              <a:t>?</a:t>
            </a:r>
            <a:r>
              <a:rPr lang="en-US" sz="1400" dirty="0">
                <a:solidFill>
                  <a:srgbClr val="FF0000"/>
                </a:solidFill>
              </a:rPr>
              <a:t>  </a:t>
            </a:r>
            <a:r>
              <a:rPr lang="en-US" sz="1400" dirty="0"/>
              <a:t>No</a:t>
            </a:r>
          </a:p>
          <a:p>
            <a:r>
              <a:rPr lang="en-US" sz="1400" dirty="0"/>
              <a:t>Do you want underfill under the die?  Yes</a:t>
            </a:r>
          </a:p>
          <a:p>
            <a:r>
              <a:rPr lang="en-US" sz="1400" dirty="0"/>
              <a:t>How many boards do you want the board house to fabricate?   16</a:t>
            </a:r>
            <a:endParaRPr lang="en-US" sz="1400" dirty="0">
              <a:solidFill>
                <a:srgbClr val="FF0000"/>
              </a:solidFill>
            </a:endParaRPr>
          </a:p>
          <a:p>
            <a:r>
              <a:rPr lang="en-US" sz="1400" dirty="0"/>
              <a:t>Do you want </a:t>
            </a:r>
            <a:r>
              <a:rPr lang="en-US" sz="1400" dirty="0" err="1"/>
              <a:t>Digicom</a:t>
            </a:r>
            <a:r>
              <a:rPr lang="en-US" sz="1400" dirty="0"/>
              <a:t> to buy parts for you?  Yes</a:t>
            </a:r>
          </a:p>
          <a:p>
            <a:r>
              <a:rPr lang="en-US" sz="1400" dirty="0"/>
              <a:t>Do you want </a:t>
            </a:r>
            <a:r>
              <a:rPr lang="en-US" sz="1400" dirty="0" err="1"/>
              <a:t>Digicom</a:t>
            </a:r>
            <a:r>
              <a:rPr lang="en-US" sz="1400" dirty="0"/>
              <a:t> to buy </a:t>
            </a:r>
            <a:r>
              <a:rPr lang="en-US" sz="1400" dirty="0" err="1"/>
              <a:t>pastemask</a:t>
            </a:r>
            <a:r>
              <a:rPr lang="en-US" sz="1400" dirty="0"/>
              <a:t> stencils for you?  Yes</a:t>
            </a:r>
          </a:p>
          <a:p>
            <a:r>
              <a:rPr lang="en-US" sz="1400" dirty="0"/>
              <a:t>Do you have a parts list with manufacturer’s part numbers?  Yes</a:t>
            </a:r>
          </a:p>
          <a:p>
            <a:r>
              <a:rPr lang="en-US" sz="1400" dirty="0"/>
              <a:t>If you have SMA connectors, do you want </a:t>
            </a:r>
            <a:r>
              <a:rPr lang="en-US" sz="1400" dirty="0" err="1"/>
              <a:t>Digicom</a:t>
            </a:r>
            <a:r>
              <a:rPr lang="en-US" sz="1400" dirty="0"/>
              <a:t> to do assembly using heat sinks screwed into the SMAs during the soldering step?  Yes</a:t>
            </a:r>
          </a:p>
          <a:p>
            <a:endParaRPr lang="en-US" sz="1400" dirty="0"/>
          </a:p>
          <a:p>
            <a:r>
              <a:rPr lang="en-US" sz="1400" dirty="0"/>
              <a:t>For footprint design in </a:t>
            </a:r>
            <a:r>
              <a:rPr lang="en-US" sz="1400" dirty="0" err="1"/>
              <a:t>Altium</a:t>
            </a:r>
            <a:r>
              <a:rPr lang="en-US" sz="1400" dirty="0"/>
              <a:t>, the Supreme Guru needs to understand your die’s bumps.  What is the bump pitch on your die?  </a:t>
            </a:r>
            <a:r>
              <a:rPr lang="en-US" sz="1400" dirty="0">
                <a:solidFill>
                  <a:srgbClr val="FF0000"/>
                </a:solidFill>
              </a:rPr>
              <a:t>170um</a:t>
            </a:r>
          </a:p>
          <a:p>
            <a:r>
              <a:rPr lang="en-US" sz="1400" dirty="0"/>
              <a:t>What is the metallurgy of the bumps?  </a:t>
            </a:r>
            <a:r>
              <a:rPr lang="en-US" sz="1400" dirty="0">
                <a:solidFill>
                  <a:srgbClr val="FF0000"/>
                </a:solidFill>
              </a:rPr>
              <a:t>Copper</a:t>
            </a:r>
          </a:p>
          <a:p>
            <a:r>
              <a:rPr lang="en-US" sz="1400" dirty="0"/>
              <a:t>What is the nominal diameter of each bump?  </a:t>
            </a:r>
            <a:r>
              <a:rPr lang="en-US" sz="1400" dirty="0">
                <a:solidFill>
                  <a:srgbClr val="FF0000"/>
                </a:solidFill>
              </a:rPr>
              <a:t>98um (18.5um thick copper pad)</a:t>
            </a:r>
          </a:p>
          <a:p>
            <a:endParaRPr lang="en-US" sz="1400" dirty="0"/>
          </a:p>
          <a:p>
            <a:r>
              <a:rPr lang="en-US" sz="1400" dirty="0"/>
              <a:t>For die-on-board design, add details of die dimensions on next slide(s).</a:t>
            </a:r>
          </a:p>
          <a:p>
            <a:endParaRPr lang="en-US" sz="1400" dirty="0"/>
          </a:p>
        </p:txBody>
      </p:sp>
    </p:spTree>
    <p:extLst>
      <p:ext uri="{BB962C8B-B14F-4D97-AF65-F5344CB8AC3E}">
        <p14:creationId xmlns:p14="http://schemas.microsoft.com/office/powerpoint/2010/main" val="1317115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16</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49965"/>
            <a:ext cx="6096692" cy="5262979"/>
          </a:xfrm>
          <a:prstGeom prst="rect">
            <a:avLst/>
          </a:prstGeom>
          <a:noFill/>
        </p:spPr>
        <p:txBody>
          <a:bodyPr wrap="square" rtlCol="0">
            <a:spAutoFit/>
          </a:bodyPr>
          <a:lstStyle/>
          <a:p>
            <a:r>
              <a:rPr lang="en-US" sz="1400" dirty="0"/>
              <a:t>Please paste a screenshot of your Excel “bumps down” picture here:</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What surface plating do you want on your board?  TBD</a:t>
            </a:r>
          </a:p>
          <a:p>
            <a:r>
              <a:rPr lang="en-US" sz="1400" dirty="0"/>
              <a:t>Did you put a corner mark or other orientation mark on your die?  Yes, a missing bump indicated NC on the top right corner of the bump layout.</a:t>
            </a:r>
          </a:p>
          <a:p>
            <a:r>
              <a:rPr lang="en-US" sz="1400" dirty="0"/>
              <a:t>Did you show the location of this mark on your Excel spreadsheet drawing?  Yes</a:t>
            </a:r>
          </a:p>
          <a:p>
            <a:endParaRPr lang="en-US" sz="1400" dirty="0"/>
          </a:p>
          <a:p>
            <a:r>
              <a:rPr lang="en-US" sz="1400" dirty="0"/>
              <a:t>What dielectric laminate material do you want for the board’s layer </a:t>
            </a:r>
            <a:r>
              <a:rPr lang="en-US" sz="1400" dirty="0" err="1"/>
              <a:t>stackup</a:t>
            </a:r>
            <a:r>
              <a:rPr lang="en-US" sz="1400" dirty="0"/>
              <a:t>?  </a:t>
            </a:r>
            <a:r>
              <a:rPr lang="en-US" sz="1400"/>
              <a:t>FR4</a:t>
            </a:r>
            <a:endParaRPr lang="en-US" sz="1400" dirty="0"/>
          </a:p>
          <a:p>
            <a:endParaRPr lang="en-US" sz="1400" dirty="0"/>
          </a:p>
          <a:p>
            <a:endParaRPr lang="en-US" sz="1400" dirty="0"/>
          </a:p>
        </p:txBody>
      </p:sp>
      <p:pic>
        <p:nvPicPr>
          <p:cNvPr id="7" name="Picture 6">
            <a:extLst>
              <a:ext uri="{FF2B5EF4-FFF2-40B4-BE49-F238E27FC236}">
                <a16:creationId xmlns:a16="http://schemas.microsoft.com/office/drawing/2014/main" id="{3BD978BE-DE1C-4874-9966-5621852D89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00850" y="1596537"/>
            <a:ext cx="5205151" cy="4296101"/>
          </a:xfrm>
          <a:prstGeom prst="rect">
            <a:avLst/>
          </a:prstGeom>
        </p:spPr>
      </p:pic>
    </p:spTree>
    <p:extLst>
      <p:ext uri="{BB962C8B-B14F-4D97-AF65-F5344CB8AC3E}">
        <p14:creationId xmlns:p14="http://schemas.microsoft.com/office/powerpoint/2010/main" val="93525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17</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36318"/>
            <a:ext cx="5097274" cy="307777"/>
          </a:xfrm>
          <a:prstGeom prst="rect">
            <a:avLst/>
          </a:prstGeom>
          <a:noFill/>
        </p:spPr>
        <p:txBody>
          <a:bodyPr wrap="square" rtlCol="0">
            <a:spAutoFit/>
          </a:bodyPr>
          <a:lstStyle/>
          <a:p>
            <a:r>
              <a:rPr lang="en-US" sz="1400" dirty="0"/>
              <a:t>Please paste a screenshot of your </a:t>
            </a:r>
            <a:r>
              <a:rPr lang="en-US" sz="1400" dirty="0" err="1"/>
              <a:t>Altium</a:t>
            </a:r>
            <a:r>
              <a:rPr lang="en-US" sz="1400" dirty="0"/>
              <a:t> schematic symbol here:</a:t>
            </a:r>
          </a:p>
        </p:txBody>
      </p:sp>
    </p:spTree>
    <p:extLst>
      <p:ext uri="{BB962C8B-B14F-4D97-AF65-F5344CB8AC3E}">
        <p14:creationId xmlns:p14="http://schemas.microsoft.com/office/powerpoint/2010/main" val="837244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18</a:t>
            </a:fld>
            <a:endParaRPr lang="en-US"/>
          </a:p>
        </p:txBody>
      </p:sp>
      <p:sp>
        <p:nvSpPr>
          <p:cNvPr id="5" name="TextBox 4"/>
          <p:cNvSpPr txBox="1"/>
          <p:nvPr/>
        </p:nvSpPr>
        <p:spPr>
          <a:xfrm>
            <a:off x="415013" y="338747"/>
            <a:ext cx="10418994" cy="6032421"/>
          </a:xfrm>
          <a:prstGeom prst="rect">
            <a:avLst/>
          </a:prstGeom>
          <a:noFill/>
        </p:spPr>
        <p:txBody>
          <a:bodyPr wrap="square" rtlCol="0">
            <a:spAutoFit/>
          </a:bodyPr>
          <a:lstStyle/>
          <a:p>
            <a:pPr algn="ctr"/>
            <a:r>
              <a:rPr lang="en-US" sz="2200" dirty="0"/>
              <a:t>Test Plan:  Tests of Die Attach after each Subsequent Fab/Assembly House  </a:t>
            </a:r>
          </a:p>
          <a:p>
            <a:pPr algn="ctr"/>
            <a:endParaRPr lang="en-US" sz="1400" dirty="0"/>
          </a:p>
          <a:p>
            <a:endParaRPr lang="en-US" sz="1400" dirty="0"/>
          </a:p>
          <a:p>
            <a:endParaRPr lang="en-US" sz="1400" dirty="0"/>
          </a:p>
          <a:p>
            <a:r>
              <a:rPr lang="en-US" sz="1400" dirty="0"/>
              <a:t>TO BE DEFINED FOR FADER2.1</a:t>
            </a:r>
          </a:p>
          <a:p>
            <a:endParaRPr lang="en-US" sz="1400" dirty="0"/>
          </a:p>
          <a:p>
            <a:pPr marL="742950" lvl="1" indent="-285750">
              <a:buFont typeface="Arial" panose="020B0604020202020204" pitchFamily="34" charset="0"/>
              <a:buChar char="•"/>
            </a:pPr>
            <a:r>
              <a:rPr lang="en-US" sz="1400" dirty="0"/>
              <a:t>First:  after receiving the 40 bare boards back from the board house they need to be given serial numbers: </a:t>
            </a:r>
          </a:p>
          <a:p>
            <a:pPr marL="1200150" lvl="2" indent="-285750">
              <a:buFont typeface="Arial" panose="020B0604020202020204" pitchFamily="34" charset="0"/>
              <a:buChar char="•"/>
            </a:pPr>
            <a:r>
              <a:rPr lang="en-US" sz="1400" dirty="0"/>
              <a:t>Mark 30 boards with “5”, “4”, “3”, “2”, “1” or “0” with suffix “a” through “e” for each letter (6 different designs, 5 of each)</a:t>
            </a:r>
          </a:p>
          <a:p>
            <a:pPr marL="1657350" lvl="3" indent="-285750">
              <a:buFont typeface="Arial" panose="020B0604020202020204" pitchFamily="34" charset="0"/>
              <a:buChar char="•"/>
            </a:pPr>
            <a:r>
              <a:rPr lang="en-US" sz="1400" dirty="0"/>
              <a:t>These die will all get </a:t>
            </a:r>
            <a:r>
              <a:rPr lang="en-US" sz="1400" dirty="0" err="1"/>
              <a:t>underfill</a:t>
            </a:r>
            <a:r>
              <a:rPr lang="en-US" sz="1400" dirty="0"/>
              <a:t> and glop-top</a:t>
            </a:r>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Mark 5 boards with one of “5”, “4”, “3”, “2”, “1” or “0” with suffix “f” through “j” for each letter (1 of the 6 designs, 5 of them)</a:t>
            </a:r>
          </a:p>
          <a:p>
            <a:pPr marL="1657350" lvl="3" indent="-285750">
              <a:buFont typeface="Arial" panose="020B0604020202020204" pitchFamily="34" charset="0"/>
              <a:buChar char="•"/>
            </a:pPr>
            <a:r>
              <a:rPr lang="en-US" sz="1400" dirty="0"/>
              <a:t>These die will all get glop-top, but no </a:t>
            </a:r>
            <a:r>
              <a:rPr lang="en-US" sz="1400" dirty="0" err="1"/>
              <a:t>underfill</a:t>
            </a:r>
            <a:endParaRPr lang="en-US" sz="1400" dirty="0"/>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Leave 5 boards unmarked, to be spare bare boards</a:t>
            </a:r>
          </a:p>
          <a:p>
            <a:pPr marL="1200150" lvl="2" indent="-285750">
              <a:buFont typeface="Arial" panose="020B0604020202020204" pitchFamily="34" charset="0"/>
              <a:buChar char="•"/>
            </a:pPr>
            <a:r>
              <a:rPr lang="en-US" sz="1400" dirty="0"/>
              <a:t>Ohm out all 40 bare boards and verify no power domains are connected together, and none are shorted to GND</a:t>
            </a:r>
          </a:p>
          <a:p>
            <a:pPr marL="1200150" lvl="2" indent="-285750">
              <a:buFont typeface="Arial" panose="020B0604020202020204" pitchFamily="34" charset="0"/>
              <a:buChar char="•"/>
            </a:pPr>
            <a:r>
              <a:rPr lang="en-US" sz="1400" dirty="0"/>
              <a:t>Create an Excel Test Report file and note serial number for each of the 40 boards.  List any shorts</a:t>
            </a:r>
          </a:p>
          <a:p>
            <a:pPr marL="1657350" lvl="3" indent="-285750">
              <a:buFont typeface="Arial" panose="020B0604020202020204" pitchFamily="34" charset="0"/>
              <a:buChar char="•"/>
            </a:pPr>
            <a:r>
              <a:rPr lang="en-US" sz="1400" dirty="0"/>
              <a:t>Push Excel Test Report file with these test results to board repo’s Testing directory</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Second:</a:t>
            </a:r>
          </a:p>
          <a:p>
            <a:pPr marL="1200150" lvl="2" indent="-285750">
              <a:buFont typeface="Arial" panose="020B0604020202020204" pitchFamily="34" charset="0"/>
              <a:buChar char="•"/>
            </a:pPr>
            <a:r>
              <a:rPr lang="en-US" sz="1400" dirty="0"/>
              <a:t>Send 35 (bare) boards to </a:t>
            </a:r>
            <a:r>
              <a:rPr lang="en-US" sz="1400" dirty="0" err="1"/>
              <a:t>Digicom</a:t>
            </a:r>
            <a:r>
              <a:rPr lang="en-US" sz="1400" dirty="0"/>
              <a:t> for SMT backside assembly (send along 2 of the spare bare boards)</a:t>
            </a:r>
            <a:endParaRPr lang="en-US" sz="1400" dirty="0">
              <a:solidFill>
                <a:srgbClr val="FF0000"/>
              </a:solidFill>
            </a:endParaRPr>
          </a:p>
          <a:p>
            <a:pPr marL="1200150" lvl="2" indent="-285750">
              <a:buFont typeface="Arial" panose="020B0604020202020204" pitchFamily="34" charset="0"/>
              <a:buChar char="•"/>
            </a:pPr>
            <a:r>
              <a:rPr lang="en-US" sz="1400" dirty="0"/>
              <a:t>When the 35 stuffed boards come back, ohm out all 35 boards’ </a:t>
            </a:r>
            <a:r>
              <a:rPr lang="en-US" sz="1400" dirty="0" err="1"/>
              <a:t>pwr</a:t>
            </a:r>
            <a:r>
              <a:rPr lang="en-US" sz="1400" dirty="0"/>
              <a:t> to </a:t>
            </a:r>
            <a:r>
              <a:rPr lang="en-US" sz="1400" dirty="0" err="1"/>
              <a:t>gnd</a:t>
            </a:r>
            <a:r>
              <a:rPr lang="en-US" sz="1400" dirty="0"/>
              <a:t>, just to make sure nothing got shorted by a bad component, bad footprint, bad solder joint, etc.</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2114550" lvl="4" indent="-285750">
              <a:buFont typeface="Arial" panose="020B0604020202020204" pitchFamily="34" charset="0"/>
              <a:buChar char="•"/>
            </a:pPr>
            <a:endParaRPr lang="en-US" sz="1400" dirty="0"/>
          </a:p>
          <a:p>
            <a:pPr marL="1657350" lvl="3"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0508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19</a:t>
            </a:fld>
            <a:endParaRPr lang="en-US"/>
          </a:p>
        </p:txBody>
      </p:sp>
      <p:sp>
        <p:nvSpPr>
          <p:cNvPr id="5" name="TextBox 4"/>
          <p:cNvSpPr txBox="1"/>
          <p:nvPr/>
        </p:nvSpPr>
        <p:spPr>
          <a:xfrm>
            <a:off x="415013" y="381278"/>
            <a:ext cx="11325230" cy="5109091"/>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8"/>
            <a:endParaRPr lang="en-US" sz="2000" dirty="0"/>
          </a:p>
          <a:p>
            <a:pPr marL="3943350" lvl="8"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1400" dirty="0"/>
              <a:t>Third</a:t>
            </a:r>
          </a:p>
          <a:p>
            <a:pPr marL="1200150" lvl="2" indent="-285750">
              <a:buFont typeface="Arial" panose="020B0604020202020204" pitchFamily="34" charset="0"/>
              <a:buChar char="•"/>
            </a:pPr>
            <a:r>
              <a:rPr lang="en-US" sz="1400" dirty="0"/>
              <a:t>Send all 35 backside-stuffed boards to </a:t>
            </a:r>
            <a:r>
              <a:rPr lang="en-US" sz="1400" dirty="0" err="1"/>
              <a:t>Advotech</a:t>
            </a:r>
            <a:r>
              <a:rPr lang="en-US" sz="1400" dirty="0"/>
              <a:t> for die attach (30 to be attached with </a:t>
            </a:r>
            <a:r>
              <a:rPr lang="en-US" sz="1400" dirty="0" err="1"/>
              <a:t>underfill</a:t>
            </a:r>
            <a:r>
              <a:rPr lang="en-US" sz="1400" dirty="0"/>
              <a:t>, 5 w/o </a:t>
            </a:r>
            <a:r>
              <a:rPr lang="en-US" sz="1400" dirty="0" err="1"/>
              <a:t>underfill</a:t>
            </a:r>
            <a:r>
              <a:rPr lang="en-US" sz="1400" dirty="0"/>
              <a:t>).  Send along 3 spare bare boards for </a:t>
            </a:r>
            <a:r>
              <a:rPr lang="en-US" sz="1400" dirty="0" err="1"/>
              <a:t>Advotech</a:t>
            </a:r>
            <a:r>
              <a:rPr lang="en-US" sz="1400" dirty="0"/>
              <a:t> to practice on.  Send along ~20 </a:t>
            </a:r>
            <a:r>
              <a:rPr lang="en-US" sz="1400" dirty="0" err="1"/>
              <a:t>superdies</a:t>
            </a:r>
            <a:r>
              <a:rPr lang="en-US" sz="1400" dirty="0"/>
              <a:t> plus some spares.  Also send </a:t>
            </a:r>
            <a:r>
              <a:rPr lang="en-US" sz="1400" dirty="0" err="1"/>
              <a:t>Advotech</a:t>
            </a:r>
            <a:r>
              <a:rPr lang="en-US" sz="1400" dirty="0"/>
              <a:t> instructions on how to ohm-out certain </a:t>
            </a:r>
            <a:r>
              <a:rPr lang="en-US" sz="1400" dirty="0" err="1"/>
              <a:t>testpoints</a:t>
            </a:r>
            <a:r>
              <a:rPr lang="en-US" sz="1400" dirty="0"/>
              <a:t>, so that </a:t>
            </a:r>
            <a:r>
              <a:rPr lang="en-US" sz="1400" dirty="0" err="1"/>
              <a:t>Advotech</a:t>
            </a:r>
            <a:r>
              <a:rPr lang="en-US" sz="1400" dirty="0"/>
              <a:t> can tell if their die-attach process worked.</a:t>
            </a:r>
          </a:p>
          <a:p>
            <a:pPr marL="1200150" lvl="2" indent="-285750">
              <a:buFont typeface="Arial" panose="020B0604020202020204" pitchFamily="34" charset="0"/>
              <a:buChar char="•"/>
            </a:pPr>
            <a:r>
              <a:rPr lang="en-US" sz="1400" dirty="0"/>
              <a:t>Ohm out all 35 die-attached boards from </a:t>
            </a:r>
            <a:r>
              <a:rPr lang="en-US" sz="1400" dirty="0" err="1"/>
              <a:t>pwr</a:t>
            </a:r>
            <a:r>
              <a:rPr lang="en-US" sz="1400" dirty="0"/>
              <a:t> to </a:t>
            </a:r>
            <a:r>
              <a:rPr lang="en-US" sz="1400" dirty="0" err="1"/>
              <a:t>gnd</a:t>
            </a:r>
            <a:r>
              <a:rPr lang="en-US" sz="1400" dirty="0"/>
              <a:t>, to make sure the die attach did not short them</a:t>
            </a:r>
          </a:p>
          <a:p>
            <a:pPr marL="1657350" lvl="3" indent="-285750">
              <a:buFont typeface="Arial" panose="020B0604020202020204" pitchFamily="34" charset="0"/>
              <a:buChar char="•"/>
            </a:pPr>
            <a:r>
              <a:rPr lang="en-US" sz="1400" dirty="0"/>
              <a:t>Repeat the same resistance measurements on </a:t>
            </a:r>
            <a:r>
              <a:rPr lang="en-US" sz="1400" dirty="0" err="1"/>
              <a:t>xxx_chip</a:t>
            </a:r>
            <a:r>
              <a:rPr lang="en-US" sz="1400" dirty="0"/>
              <a:t> signals which </a:t>
            </a:r>
            <a:r>
              <a:rPr lang="en-US" sz="1400" dirty="0" err="1"/>
              <a:t>Advotech</a:t>
            </a:r>
            <a:r>
              <a:rPr lang="en-US" sz="1400" dirty="0"/>
              <a:t> measured to ensure die-attach worked</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Fourth</a:t>
            </a:r>
          </a:p>
          <a:p>
            <a:pPr marL="1200150" lvl="2" indent="-285750">
              <a:buFont typeface="Arial" panose="020B0604020202020204" pitchFamily="34" charset="0"/>
              <a:buChar char="•"/>
            </a:pPr>
            <a:r>
              <a:rPr lang="en-US" sz="1400" dirty="0"/>
              <a:t>Send all 35 backside-stuffed and die-attached boards to </a:t>
            </a:r>
            <a:r>
              <a:rPr lang="en-US" sz="1400" dirty="0" err="1"/>
              <a:t>Digicom</a:t>
            </a:r>
            <a:r>
              <a:rPr lang="en-US" sz="1400" dirty="0"/>
              <a:t> for </a:t>
            </a:r>
            <a:r>
              <a:rPr lang="en-US" sz="1400" dirty="0" err="1"/>
              <a:t>frontside</a:t>
            </a:r>
            <a:r>
              <a:rPr lang="en-US" sz="1400" dirty="0"/>
              <a:t> (hand) assembly.</a:t>
            </a:r>
          </a:p>
          <a:p>
            <a:pPr marL="1657350" lvl="3" indent="-285750">
              <a:buFont typeface="Arial" panose="020B0604020202020204" pitchFamily="34" charset="0"/>
              <a:buChar char="•"/>
            </a:pPr>
            <a:r>
              <a:rPr lang="en-US" sz="1400" dirty="0"/>
              <a:t>Make sure to tell </a:t>
            </a:r>
            <a:r>
              <a:rPr lang="en-US" sz="1400" dirty="0" err="1"/>
              <a:t>Digicom</a:t>
            </a:r>
            <a:r>
              <a:rPr lang="en-US" sz="1400" dirty="0"/>
              <a:t> that these die-attached board should not go through a reflow oven.</a:t>
            </a:r>
          </a:p>
          <a:p>
            <a:pPr marL="1200150" lvl="2" indent="-285750">
              <a:buFont typeface="Arial" panose="020B0604020202020204" pitchFamily="34" charset="0"/>
              <a:buChar char="•"/>
            </a:pPr>
            <a:r>
              <a:rPr lang="en-US" sz="1400" dirty="0"/>
              <a:t>When boards return to BWRC, ohm out all 35 fully-stuffed boards from </a:t>
            </a:r>
            <a:r>
              <a:rPr lang="en-US" sz="1400" dirty="0" err="1"/>
              <a:t>pwr</a:t>
            </a:r>
            <a:r>
              <a:rPr lang="en-US" sz="1400" dirty="0"/>
              <a:t> to </a:t>
            </a:r>
            <a:r>
              <a:rPr lang="en-US" sz="1400" dirty="0" err="1"/>
              <a:t>gnd</a:t>
            </a:r>
            <a:r>
              <a:rPr lang="en-US" sz="1400" dirty="0"/>
              <a:t>, to make sure </a:t>
            </a:r>
            <a:r>
              <a:rPr lang="en-US" sz="1400" dirty="0" err="1"/>
              <a:t>frontside</a:t>
            </a:r>
            <a:r>
              <a:rPr lang="en-US" sz="1400" dirty="0"/>
              <a:t> assembly did add shorts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3943350" lvl="8" indent="-285750">
              <a:buFont typeface="Arial" panose="020B0604020202020204" pitchFamily="34" charset="0"/>
              <a:buChar char="•"/>
            </a:pPr>
            <a:endParaRPr lang="en-US" sz="2000" dirty="0"/>
          </a:p>
          <a:p>
            <a:endParaRPr lang="en-US" sz="1400" dirty="0"/>
          </a:p>
        </p:txBody>
      </p:sp>
    </p:spTree>
    <p:extLst>
      <p:ext uri="{BB962C8B-B14F-4D97-AF65-F5344CB8AC3E}">
        <p14:creationId xmlns:p14="http://schemas.microsoft.com/office/powerpoint/2010/main" val="201537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503" y="476971"/>
            <a:ext cx="10191400" cy="5663089"/>
          </a:xfrm>
          <a:prstGeom prst="rect">
            <a:avLst/>
          </a:prstGeom>
          <a:noFill/>
        </p:spPr>
        <p:txBody>
          <a:bodyPr wrap="square" rtlCol="0">
            <a:spAutoFit/>
          </a:bodyPr>
          <a:lstStyle/>
          <a:p>
            <a:pPr algn="ctr"/>
            <a:r>
              <a:rPr lang="en-US" sz="2000" dirty="0"/>
              <a:t>Motivation</a:t>
            </a:r>
          </a:p>
          <a:p>
            <a:endParaRPr lang="en-US" sz="1400" dirty="0"/>
          </a:p>
          <a:p>
            <a:r>
              <a:rPr lang="en-US" sz="1400" dirty="0"/>
              <a:t>There is a new procedure at BWRC for how boards are designed, fabricated and tested because:</a:t>
            </a:r>
          </a:p>
          <a:p>
            <a:endParaRPr lang="en-US" sz="1400" dirty="0"/>
          </a:p>
          <a:p>
            <a:pPr marL="742950" lvl="1" indent="-285750">
              <a:buFont typeface="Arial" panose="020B0604020202020204" pitchFamily="34" charset="0"/>
              <a:buChar char="•"/>
            </a:pPr>
            <a:r>
              <a:rPr lang="en-US" sz="1400" dirty="0"/>
              <a:t>Many vendors are involved.</a:t>
            </a:r>
          </a:p>
          <a:p>
            <a:pPr marL="742950" lvl="1" indent="-285750">
              <a:buFont typeface="Arial" panose="020B0604020202020204" pitchFamily="34" charset="0"/>
              <a:buChar char="•"/>
            </a:pPr>
            <a:r>
              <a:rPr lang="en-US" sz="1400" dirty="0"/>
              <a:t>Extensive human communication is involved. </a:t>
            </a:r>
          </a:p>
          <a:p>
            <a:pPr marL="742950" lvl="1" indent="-285750">
              <a:buFont typeface="Arial" panose="020B0604020202020204" pitchFamily="34" charset="0"/>
              <a:buChar char="•"/>
            </a:pPr>
            <a:r>
              <a:rPr lang="en-US" sz="1400" dirty="0"/>
              <a:t>There have been many errors, misunderstandings and wastes of time/money in the past.  </a:t>
            </a:r>
          </a:p>
          <a:p>
            <a:endParaRPr lang="en-US" sz="1400" dirty="0"/>
          </a:p>
          <a:p>
            <a:r>
              <a:rPr lang="en-US" sz="1400" dirty="0"/>
              <a:t>This new procedure is an attempt to think ahead, catch problems, and ensure students understand the time required to prepare for and shepherd a board design through the entire vendor fabrication process.</a:t>
            </a:r>
          </a:p>
          <a:p>
            <a:endParaRPr lang="en-US" sz="1400" dirty="0"/>
          </a:p>
          <a:p>
            <a:r>
              <a:rPr lang="en-US" sz="1400" dirty="0"/>
              <a:t>For a chip design, there is one vendor and one process.  For the test board, there are many possible variations and every board requires </a:t>
            </a:r>
            <a:r>
              <a:rPr lang="en-US" sz="1400" i="1" dirty="0"/>
              <a:t>design of the process</a:t>
            </a:r>
            <a:r>
              <a:rPr lang="en-US" sz="1400" dirty="0"/>
              <a:t>.  In addition to many vendors being involved, there are several different </a:t>
            </a:r>
            <a:r>
              <a:rPr lang="en-US" sz="1400" i="1" dirty="0"/>
              <a:t>types</a:t>
            </a:r>
            <a:r>
              <a:rPr lang="en-US" sz="1400" dirty="0"/>
              <a:t> of vendors.  Each vendor requires different documentation, design files, requests for quotes, purchase requests, sign-offs and humans to talk to.  Human communication has to be done clearly, in Precise English, and in writing/pictures.</a:t>
            </a:r>
          </a:p>
          <a:p>
            <a:endParaRPr lang="en-US" sz="1400" dirty="0"/>
          </a:p>
          <a:p>
            <a:endParaRPr lang="en-US" sz="1400" dirty="0"/>
          </a:p>
          <a:p>
            <a:pPr algn="ctr"/>
            <a:r>
              <a:rPr lang="en-US" sz="2000" dirty="0"/>
              <a:t>Overview of the New BWRC Test Board Process</a:t>
            </a:r>
          </a:p>
          <a:p>
            <a:endParaRPr lang="en-US" sz="1400" dirty="0"/>
          </a:p>
          <a:p>
            <a:r>
              <a:rPr lang="en-US" sz="1400" dirty="0"/>
              <a:t>   1)  Each board run will have two students assigned to it:  </a:t>
            </a:r>
          </a:p>
          <a:p>
            <a:pPr marL="742950" lvl="1" indent="-285750">
              <a:buFont typeface="Arial" panose="020B0604020202020204" pitchFamily="34" charset="0"/>
              <a:buChar char="•"/>
            </a:pPr>
            <a:r>
              <a:rPr lang="en-US" sz="1400" dirty="0"/>
              <a:t>a primary student (Chief Shepherd)</a:t>
            </a:r>
          </a:p>
          <a:p>
            <a:pPr marL="742950" lvl="1" indent="-285750">
              <a:buFont typeface="Arial" panose="020B0604020202020204" pitchFamily="34" charset="0"/>
              <a:buChar char="•"/>
            </a:pPr>
            <a:r>
              <a:rPr lang="en-US" sz="1400" dirty="0"/>
              <a:t>his/her second-in-command (First Mate).</a:t>
            </a:r>
          </a:p>
          <a:p>
            <a:endParaRPr lang="en-US" sz="1400" dirty="0"/>
          </a:p>
          <a:p>
            <a:r>
              <a:rPr lang="en-US" sz="1400" dirty="0"/>
              <a:t>   2)  If the Chief Shepherd desires to enlist the services of BWRC Staff, there will be a staff member:</a:t>
            </a:r>
          </a:p>
          <a:p>
            <a:pPr marL="742950" lvl="1" indent="-285750">
              <a:buFont typeface="Arial" panose="020B0604020202020204" pitchFamily="34" charset="0"/>
              <a:buChar char="•"/>
            </a:pPr>
            <a:r>
              <a:rPr lang="en-US" sz="1400" dirty="0"/>
              <a:t>(Supreme Guru) who works with the Chief Shepherd</a:t>
            </a:r>
          </a:p>
        </p:txBody>
      </p:sp>
      <p:sp>
        <p:nvSpPr>
          <p:cNvPr id="3" name="Slide Number Placeholder 2"/>
          <p:cNvSpPr>
            <a:spLocks noGrp="1"/>
          </p:cNvSpPr>
          <p:nvPr>
            <p:ph type="sldNum" sz="quarter" idx="12"/>
          </p:nvPr>
        </p:nvSpPr>
        <p:spPr/>
        <p:txBody>
          <a:bodyPr/>
          <a:lstStyle/>
          <a:p>
            <a:fld id="{DBE9D72D-E473-4B9D-84C0-B3E7B6CAA47D}" type="slidenum">
              <a:rPr lang="en-US" smtClean="0"/>
              <a:t>2</a:t>
            </a:fld>
            <a:endParaRPr lang="en-US" dirty="0"/>
          </a:p>
        </p:txBody>
      </p:sp>
    </p:spTree>
    <p:extLst>
      <p:ext uri="{BB962C8B-B14F-4D97-AF65-F5344CB8AC3E}">
        <p14:creationId xmlns:p14="http://schemas.microsoft.com/office/powerpoint/2010/main" val="2250874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20</a:t>
            </a:fld>
            <a:endParaRPr lang="en-US"/>
          </a:p>
        </p:txBody>
      </p:sp>
      <p:sp>
        <p:nvSpPr>
          <p:cNvPr id="5" name="TextBox 4"/>
          <p:cNvSpPr txBox="1"/>
          <p:nvPr/>
        </p:nvSpPr>
        <p:spPr>
          <a:xfrm>
            <a:off x="415013" y="381278"/>
            <a:ext cx="10720019" cy="4401205"/>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2"/>
            <a:endParaRPr lang="en-US" sz="1400" dirty="0"/>
          </a:p>
          <a:p>
            <a:pPr marL="742950" lvl="1" indent="-285750">
              <a:buFont typeface="Arial" panose="020B0604020202020204" pitchFamily="34" charset="0"/>
              <a:buChar char="•"/>
            </a:pPr>
            <a:r>
              <a:rPr lang="en-US" sz="1400" dirty="0"/>
              <a:t>Finally:</a:t>
            </a:r>
          </a:p>
          <a:p>
            <a:pPr marL="742950" lvl="1" indent="-285750">
              <a:buFont typeface="Arial" panose="020B0604020202020204" pitchFamily="34" charset="0"/>
              <a:buChar char="•"/>
            </a:pPr>
            <a:endParaRPr lang="en-US" sz="1400" dirty="0"/>
          </a:p>
          <a:p>
            <a:pPr marL="1200150" lvl="2" indent="-285750">
              <a:buFont typeface="Arial" panose="020B0604020202020204" pitchFamily="34" charset="0"/>
              <a:buChar char="•"/>
            </a:pPr>
            <a:r>
              <a:rPr lang="en-US" sz="1400" dirty="0"/>
              <a:t>Write FPGA test software.</a:t>
            </a:r>
          </a:p>
          <a:p>
            <a:pPr marL="1200150" lvl="2" indent="-285750">
              <a:buFont typeface="Arial" panose="020B0604020202020204" pitchFamily="34" charset="0"/>
              <a:buChar char="•"/>
            </a:pPr>
            <a:r>
              <a:rPr lang="en-US" sz="1400" dirty="0"/>
              <a:t>Assemble the stiffener onto a newly-stuffed daughterboard</a:t>
            </a:r>
          </a:p>
          <a:p>
            <a:pPr marL="1200150" lvl="2" indent="-285750">
              <a:buFont typeface="Arial" panose="020B0604020202020204" pitchFamily="34" charset="0"/>
              <a:buChar char="•"/>
            </a:pPr>
            <a:r>
              <a:rPr lang="en-US" sz="1400" dirty="0"/>
              <a:t>Assemble FPGA development board and motherboard onto the test-fixture plate’s standoffs</a:t>
            </a:r>
          </a:p>
          <a:p>
            <a:pPr marL="1657350" lvl="3" indent="-285750">
              <a:buFont typeface="Arial" panose="020B0604020202020204" pitchFamily="34" charset="0"/>
              <a:buChar char="•"/>
            </a:pPr>
            <a:r>
              <a:rPr lang="en-US" sz="1400" dirty="0"/>
              <a:t>Plug the stiffener-attached daughterboard carefully into the motherboard’s FPGA socket</a:t>
            </a:r>
          </a:p>
          <a:p>
            <a:pPr marL="1657350" lvl="3" indent="-285750">
              <a:buFont typeface="Arial" panose="020B0604020202020204" pitchFamily="34" charset="0"/>
              <a:buChar char="•"/>
            </a:pPr>
            <a:r>
              <a:rPr lang="en-US" sz="1400" dirty="0"/>
              <a:t>Screw in 2 socket-head cap screws to attach the daughterboard-with-stiffener to the test plate’s standoffs</a:t>
            </a:r>
          </a:p>
          <a:p>
            <a:pPr marL="1657350" lvl="3" indent="-285750">
              <a:buFont typeface="Arial" panose="020B0604020202020204" pitchFamily="34" charset="0"/>
              <a:buChar char="•"/>
            </a:pPr>
            <a:r>
              <a:rPr lang="en-US" sz="1400" dirty="0"/>
              <a:t>Remove the 4 screws holding the stiffener onto the board</a:t>
            </a:r>
          </a:p>
          <a:p>
            <a:pPr marL="1657350" lvl="3" indent="-285750">
              <a:buFont typeface="Arial" panose="020B0604020202020204" pitchFamily="34" charset="0"/>
              <a:buChar char="•"/>
            </a:pPr>
            <a:r>
              <a:rPr lang="en-US" sz="1400" dirty="0"/>
              <a:t>Lift off the stiffener (from this point, no forces or torques will be applied to the daughterboard)</a:t>
            </a:r>
          </a:p>
          <a:p>
            <a:pPr marL="1200150" lvl="2" indent="-285750">
              <a:buFont typeface="Arial" panose="020B0604020202020204" pitchFamily="34" charset="0"/>
              <a:buChar char="•"/>
            </a:pPr>
            <a:r>
              <a:rPr lang="en-US" sz="1400" dirty="0"/>
              <a:t>Connect scan interface</a:t>
            </a:r>
          </a:p>
          <a:p>
            <a:pPr marL="1200150" lvl="2" indent="-285750">
              <a:buFont typeface="Arial" panose="020B0604020202020204" pitchFamily="34" charset="0"/>
              <a:buChar char="•"/>
            </a:pPr>
            <a:r>
              <a:rPr lang="en-US" sz="1400" dirty="0"/>
              <a:t>Check the scan chain read/write</a:t>
            </a:r>
          </a:p>
          <a:p>
            <a:pPr marL="1200150" lvl="2" indent="-285750">
              <a:buFont typeface="Arial" panose="020B0604020202020204" pitchFamily="34" charset="0"/>
              <a:buChar char="•"/>
            </a:pPr>
            <a:r>
              <a:rPr lang="en-US" sz="1400" dirty="0"/>
              <a:t>Read the on-chip memory</a:t>
            </a:r>
          </a:p>
          <a:p>
            <a:pPr marL="1200150" lvl="2" indent="-285750">
              <a:buFont typeface="Arial" panose="020B0604020202020204" pitchFamily="34" charset="0"/>
              <a:buChar char="•"/>
            </a:pPr>
            <a:r>
              <a:rPr lang="en-US" sz="1400" dirty="0"/>
              <a:t>Connect input signal/clock to the test equipment</a:t>
            </a:r>
          </a:p>
          <a:p>
            <a:pPr marL="1657350" lvl="3" indent="-285750">
              <a:buFont typeface="Arial" panose="020B0604020202020204" pitchFamily="34" charset="0"/>
              <a:buChar char="•"/>
            </a:pPr>
            <a:r>
              <a:rPr lang="en-US" sz="1400" dirty="0"/>
              <a:t>Check if the power consumption of the analog supply matches with the simulation</a:t>
            </a:r>
          </a:p>
          <a:p>
            <a:pPr marL="1200150" lvl="2" indent="-285750">
              <a:buFont typeface="Arial" panose="020B0604020202020204" pitchFamily="34" charset="0"/>
              <a:buChar char="•"/>
            </a:pPr>
            <a:r>
              <a:rPr lang="en-US" sz="1400" dirty="0"/>
              <a:t>Analyze the ADC output</a:t>
            </a:r>
          </a:p>
        </p:txBody>
      </p:sp>
    </p:spTree>
    <p:extLst>
      <p:ext uri="{BB962C8B-B14F-4D97-AF65-F5344CB8AC3E}">
        <p14:creationId xmlns:p14="http://schemas.microsoft.com/office/powerpoint/2010/main" val="2475487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solidFill>
                  <a:srgbClr val="FF0000"/>
                </a:solidFill>
              </a:rPr>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4959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33375" y="719630"/>
            <a:ext cx="5649657" cy="4693694"/>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22</a:t>
            </a:fld>
            <a:endParaRPr lang="en-US"/>
          </a:p>
        </p:txBody>
      </p:sp>
      <p:sp>
        <p:nvSpPr>
          <p:cNvPr id="4" name="Rounded Rectangle 3"/>
          <p:cNvSpPr/>
          <p:nvPr/>
        </p:nvSpPr>
        <p:spPr>
          <a:xfrm>
            <a:off x="333375" y="1823426"/>
            <a:ext cx="2386012"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Appendix A:  Files Required by Each Vendor</a:t>
            </a:r>
          </a:p>
        </p:txBody>
      </p:sp>
      <p:sp>
        <p:nvSpPr>
          <p:cNvPr id="6" name="TextBox 5"/>
          <p:cNvSpPr txBox="1"/>
          <p:nvPr/>
        </p:nvSpPr>
        <p:spPr>
          <a:xfrm>
            <a:off x="6079958" y="1023207"/>
            <a:ext cx="5414211" cy="1600438"/>
          </a:xfrm>
          <a:prstGeom prst="rect">
            <a:avLst/>
          </a:prstGeom>
          <a:noFill/>
        </p:spPr>
        <p:txBody>
          <a:bodyPr wrap="square" rtlCol="0">
            <a:spAutoFit/>
          </a:bodyPr>
          <a:lstStyle/>
          <a:p>
            <a:r>
              <a:rPr lang="en-US" sz="1400" dirty="0"/>
              <a:t>Here is an example cloned repo for an </a:t>
            </a:r>
            <a:r>
              <a:rPr lang="en-US" sz="1400" dirty="0" err="1"/>
              <a:t>Altium</a:t>
            </a:r>
            <a:r>
              <a:rPr lang="en-US" sz="1400" dirty="0"/>
              <a:t> board:</a:t>
            </a:r>
          </a:p>
          <a:p>
            <a:pPr marL="742950" lvl="1" indent="-285750">
              <a:buFont typeface="Arial" panose="020B0604020202020204" pitchFamily="34" charset="0"/>
              <a:buChar char="•"/>
            </a:pPr>
            <a:r>
              <a:rPr lang="en-US" sz="1400" dirty="0"/>
              <a:t>Eagle1 die’s boards:  revX1 and revX2</a:t>
            </a:r>
          </a:p>
          <a:p>
            <a:pPr marL="742950" lvl="1" indent="-285750">
              <a:buFont typeface="Arial" panose="020B0604020202020204" pitchFamily="34" charset="0"/>
              <a:buChar char="•"/>
            </a:pPr>
            <a:r>
              <a:rPr lang="en-US" sz="1400" dirty="0"/>
              <a:t>The directories named </a:t>
            </a:r>
            <a:r>
              <a:rPr lang="en-US" sz="1400" dirty="0" err="1"/>
              <a:t>Files_SentTo_xxx</a:t>
            </a:r>
            <a:r>
              <a:rPr lang="en-US" sz="1400" dirty="0"/>
              <a:t> contain output files and </a:t>
            </a:r>
            <a:r>
              <a:rPr lang="en-US" sz="1400" dirty="0" err="1"/>
              <a:t>pptx</a:t>
            </a:r>
            <a:r>
              <a:rPr lang="en-US" sz="1400" dirty="0"/>
              <a:t> instruction files that we have sent to each vendor.</a:t>
            </a:r>
          </a:p>
          <a:p>
            <a:pPr marL="742950" lvl="1" indent="-285750">
              <a:buFont typeface="Arial" panose="020B0604020202020204" pitchFamily="34" charset="0"/>
              <a:buChar char="•"/>
            </a:pPr>
            <a:r>
              <a:rPr lang="en-US" sz="1400" dirty="0"/>
              <a:t>This is a good way to provide “institutional memory” to BWRC.  We also keep quotes and final layer </a:t>
            </a:r>
            <a:r>
              <a:rPr lang="en-US" sz="1400" dirty="0" err="1"/>
              <a:t>stackups</a:t>
            </a:r>
            <a:r>
              <a:rPr lang="en-US" sz="1400" dirty="0"/>
              <a:t> sent back from the Board Fabrication House in these directories.</a:t>
            </a:r>
          </a:p>
        </p:txBody>
      </p:sp>
      <p:cxnSp>
        <p:nvCxnSpPr>
          <p:cNvPr id="8" name="Straight Arrow Connector 7"/>
          <p:cNvCxnSpPr/>
          <p:nvPr/>
        </p:nvCxnSpPr>
        <p:spPr>
          <a:xfrm flipH="1">
            <a:off x="5885322" y="1208168"/>
            <a:ext cx="256675" cy="2292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2962275" y="2743946"/>
            <a:ext cx="3117683" cy="49655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141996" y="3012792"/>
            <a:ext cx="4562099" cy="1815882"/>
          </a:xfrm>
          <a:prstGeom prst="rect">
            <a:avLst/>
          </a:prstGeom>
          <a:noFill/>
        </p:spPr>
        <p:txBody>
          <a:bodyPr wrap="square" rtlCol="0">
            <a:spAutoFit/>
          </a:bodyPr>
          <a:lstStyle/>
          <a:p>
            <a:r>
              <a:rPr lang="en-US" sz="1400" dirty="0"/>
              <a:t>The .</a:t>
            </a:r>
            <a:r>
              <a:rPr lang="en-US" sz="1400" dirty="0" err="1"/>
              <a:t>OutJob</a:t>
            </a:r>
            <a:r>
              <a:rPr lang="en-US" sz="1400" dirty="0"/>
              <a:t> is the GUI where one directs </a:t>
            </a:r>
            <a:r>
              <a:rPr lang="en-US" sz="1400" dirty="0" err="1"/>
              <a:t>Altium</a:t>
            </a:r>
            <a:r>
              <a:rPr lang="en-US" sz="1400" dirty="0"/>
              <a:t> to create the output files (e.g. ODB++ zip file, pick-n-place file, </a:t>
            </a:r>
            <a:r>
              <a:rPr lang="en-US" sz="1400" dirty="0" err="1"/>
              <a:t>testpoints</a:t>
            </a:r>
            <a:r>
              <a:rPr lang="en-US" sz="1400" dirty="0"/>
              <a:t> file, pdfs, etc.)  </a:t>
            </a:r>
            <a:r>
              <a:rPr lang="en-US" sz="1400" dirty="0" err="1"/>
              <a:t>Altium</a:t>
            </a:r>
            <a:r>
              <a:rPr lang="en-US" sz="1400" dirty="0"/>
              <a:t> stores the generated output files in the Project Outputs directory (which gets overwritten each time).   Hence, we have a convention of copying the requisite output file (and giving it a name beginning with the date in YYMMDD format), to the appropriate </a:t>
            </a:r>
            <a:r>
              <a:rPr lang="en-US" sz="1400" dirty="0" err="1"/>
              <a:t>Files_SentTo_xxx</a:t>
            </a:r>
            <a:r>
              <a:rPr lang="en-US" sz="1400" dirty="0"/>
              <a:t> directory.</a:t>
            </a:r>
          </a:p>
        </p:txBody>
      </p:sp>
      <p:cxnSp>
        <p:nvCxnSpPr>
          <p:cNvPr id="12" name="Straight Arrow Connector 11"/>
          <p:cNvCxnSpPr/>
          <p:nvPr/>
        </p:nvCxnSpPr>
        <p:spPr>
          <a:xfrm flipH="1">
            <a:off x="4410075" y="3232484"/>
            <a:ext cx="1693946" cy="87429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657725" y="4643302"/>
            <a:ext cx="1469295" cy="100351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41996" y="5325979"/>
            <a:ext cx="4413709" cy="1169551"/>
          </a:xfrm>
          <a:prstGeom prst="rect">
            <a:avLst/>
          </a:prstGeom>
          <a:noFill/>
        </p:spPr>
        <p:txBody>
          <a:bodyPr wrap="square" rtlCol="0">
            <a:spAutoFit/>
          </a:bodyPr>
          <a:lstStyle/>
          <a:p>
            <a:r>
              <a:rPr lang="en-US" sz="1400" dirty="0"/>
              <a:t>An </a:t>
            </a:r>
            <a:r>
              <a:rPr lang="en-US" sz="1400" dirty="0" err="1"/>
              <a:t>Altium</a:t>
            </a:r>
            <a:r>
              <a:rPr lang="en-US" sz="1400" dirty="0"/>
              <a:t> Draftsman file is used to create a Fab Drawing.  This must be given to the Board Fabrication House.  It is the document that will travel with the board through every step in the factory.  The </a:t>
            </a:r>
            <a:r>
              <a:rPr lang="en-US" sz="1400" dirty="0" err="1"/>
              <a:t>pastemask</a:t>
            </a:r>
            <a:r>
              <a:rPr lang="en-US" sz="1400" dirty="0"/>
              <a:t> stencil house will also ask for it.</a:t>
            </a:r>
          </a:p>
        </p:txBody>
      </p:sp>
    </p:spTree>
    <p:extLst>
      <p:ext uri="{BB962C8B-B14F-4D97-AF65-F5344CB8AC3E}">
        <p14:creationId xmlns:p14="http://schemas.microsoft.com/office/powerpoint/2010/main" val="3242573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23</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32610" y="717884"/>
            <a:ext cx="5760369" cy="2438400"/>
          </a:xfrm>
          <a:prstGeom prst="rect">
            <a:avLst/>
          </a:prstGeom>
        </p:spPr>
      </p:pic>
      <p:sp>
        <p:nvSpPr>
          <p:cNvPr id="4" name="TextBox 3"/>
          <p:cNvSpPr txBox="1"/>
          <p:nvPr/>
        </p:nvSpPr>
        <p:spPr>
          <a:xfrm>
            <a:off x="2743200" y="168442"/>
            <a:ext cx="6705600" cy="430887"/>
          </a:xfrm>
          <a:prstGeom prst="rect">
            <a:avLst/>
          </a:prstGeom>
          <a:noFill/>
        </p:spPr>
        <p:txBody>
          <a:bodyPr wrap="square" rtlCol="0">
            <a:spAutoFit/>
          </a:bodyPr>
          <a:lstStyle/>
          <a:p>
            <a:pPr algn="ctr"/>
            <a:r>
              <a:rPr lang="en-US" sz="2200" dirty="0"/>
              <a:t>Files Required by Board Fabrication House</a:t>
            </a:r>
          </a:p>
        </p:txBody>
      </p:sp>
      <p:sp>
        <p:nvSpPr>
          <p:cNvPr id="5" name="Rounded Rectangle 4"/>
          <p:cNvSpPr/>
          <p:nvPr/>
        </p:nvSpPr>
        <p:spPr>
          <a:xfrm>
            <a:off x="100514" y="1780674"/>
            <a:ext cx="3115928"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770021" y="3080085"/>
            <a:ext cx="166563" cy="29677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514" y="3376863"/>
            <a:ext cx="3012280" cy="307777"/>
          </a:xfrm>
          <a:prstGeom prst="rect">
            <a:avLst/>
          </a:prstGeom>
          <a:noFill/>
        </p:spPr>
        <p:txBody>
          <a:bodyPr wrap="square" rtlCol="0">
            <a:spAutoFit/>
          </a:bodyPr>
          <a:lstStyle/>
          <a:p>
            <a:r>
              <a:rPr lang="en-US" sz="1400" dirty="0"/>
              <a:t>Quote returned from board house</a:t>
            </a:r>
          </a:p>
        </p:txBody>
      </p:sp>
      <p:sp>
        <p:nvSpPr>
          <p:cNvPr id="11" name="TextBox 10"/>
          <p:cNvSpPr txBox="1"/>
          <p:nvPr/>
        </p:nvSpPr>
        <p:spPr>
          <a:xfrm>
            <a:off x="5992979" y="1179095"/>
            <a:ext cx="6199021" cy="3754874"/>
          </a:xfrm>
          <a:prstGeom prst="rect">
            <a:avLst/>
          </a:prstGeom>
          <a:noFill/>
        </p:spPr>
        <p:txBody>
          <a:bodyPr wrap="square" rtlCol="0">
            <a:spAutoFit/>
          </a:bodyPr>
          <a:lstStyle/>
          <a:p>
            <a:r>
              <a:rPr lang="en-US" sz="1400" dirty="0"/>
              <a:t>The board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200150" lvl="2" indent="-285750">
              <a:buFont typeface="Arial" panose="020B0604020202020204" pitchFamily="34" charset="0"/>
              <a:buChar char="•"/>
            </a:pPr>
            <a:r>
              <a:rPr lang="en-US" sz="1400" dirty="0"/>
              <a:t>Fab drawing</a:t>
            </a:r>
          </a:p>
          <a:p>
            <a:pPr marL="1200150" lvl="2" indent="-285750">
              <a:buFont typeface="Arial" panose="020B0604020202020204" pitchFamily="34" charset="0"/>
              <a:buChar char="•"/>
            </a:pPr>
            <a:r>
              <a:rPr lang="en-US" sz="1400" dirty="0"/>
              <a:t>IPC-365A-D standard </a:t>
            </a:r>
            <a:r>
              <a:rPr lang="en-US" sz="1400" dirty="0" err="1"/>
              <a:t>testpoints</a:t>
            </a:r>
            <a:r>
              <a:rPr lang="en-US" sz="1400" dirty="0"/>
              <a:t> file (.</a:t>
            </a:r>
            <a:r>
              <a:rPr lang="en-US" sz="1400" dirty="0" err="1"/>
              <a:t>ipc</a:t>
            </a:r>
            <a:r>
              <a:rPr lang="en-US" sz="1400" dirty="0"/>
              <a:t> file)</a:t>
            </a:r>
          </a:p>
          <a:p>
            <a:pPr marL="742950" lvl="1" indent="-285750">
              <a:buFont typeface="Arial" panose="020B0604020202020204" pitchFamily="34" charset="0"/>
              <a:buChar char="•"/>
            </a:pPr>
            <a:r>
              <a:rPr lang="en-US" sz="1400" dirty="0"/>
              <a:t>Layer </a:t>
            </a:r>
            <a:r>
              <a:rPr lang="en-US" sz="1400" dirty="0" err="1"/>
              <a:t>stackup</a:t>
            </a:r>
            <a:endParaRPr lang="en-US" sz="1400" dirty="0"/>
          </a:p>
          <a:p>
            <a:pPr marL="1200150" lvl="2" indent="-285750">
              <a:buFont typeface="Arial" panose="020B0604020202020204" pitchFamily="34" charset="0"/>
              <a:buChar char="•"/>
            </a:pPr>
            <a:r>
              <a:rPr lang="en-US" sz="1400" dirty="0"/>
              <a:t>Typically requires extensive back-and-forth communications</a:t>
            </a:r>
          </a:p>
          <a:p>
            <a:pPr marL="1200150" lvl="2" indent="-285750">
              <a:buFont typeface="Arial" panose="020B0604020202020204" pitchFamily="34" charset="0"/>
              <a:buChar char="•"/>
            </a:pPr>
            <a:r>
              <a:rPr lang="en-US" sz="1400" dirty="0"/>
              <a:t>Specifies laminates, thicknesses and controlled impedance traces</a:t>
            </a:r>
          </a:p>
          <a:p>
            <a:pPr marL="1200150" lvl="2" indent="-285750">
              <a:buFont typeface="Arial" panose="020B0604020202020204" pitchFamily="34" charset="0"/>
              <a:buChar char="•"/>
            </a:pPr>
            <a:r>
              <a:rPr lang="en-US" sz="1400" dirty="0"/>
              <a:t>The CAM Shop at the board house will tweak it and send a final </a:t>
            </a:r>
            <a:r>
              <a:rPr lang="en-US" sz="1400" dirty="0" err="1"/>
              <a:t>final</a:t>
            </a:r>
            <a:r>
              <a:rPr lang="en-US" sz="1400" dirty="0"/>
              <a:t> version that they will use.  That final version must be saved in this repo (for institutional memory about what was built)</a:t>
            </a:r>
          </a:p>
          <a:p>
            <a:pPr marL="1200150" lvl="2" indent="-285750">
              <a:buFont typeface="Arial" panose="020B0604020202020204" pitchFamily="34" charset="0"/>
              <a:buChar char="•"/>
            </a:pPr>
            <a:r>
              <a:rPr lang="en-US" sz="1400" dirty="0"/>
              <a:t>Here, Sierra used the exact same </a:t>
            </a:r>
            <a:r>
              <a:rPr lang="en-US" sz="1400" dirty="0" err="1"/>
              <a:t>stackup</a:t>
            </a:r>
            <a:r>
              <a:rPr lang="en-US" sz="1400" dirty="0"/>
              <a:t> as revX1 from Oct ‘18</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the sales rep, what your intentions are, so that he/she can understand exactly what you want quoted.  We typically send this as a pdf (in case someone at the factory doesn’t have </a:t>
            </a:r>
            <a:r>
              <a:rPr lang="en-US" sz="1400" dirty="0" err="1"/>
              <a:t>Powerpoint</a:t>
            </a:r>
            <a:r>
              <a:rPr lang="en-US" sz="1400" dirty="0"/>
              <a:t>), but we save the .</a:t>
            </a:r>
            <a:r>
              <a:rPr lang="en-US" sz="1400" dirty="0" err="1"/>
              <a:t>pptx</a:t>
            </a:r>
            <a:r>
              <a:rPr lang="en-US" sz="1400" dirty="0"/>
              <a:t> version to this repo.</a:t>
            </a:r>
          </a:p>
        </p:txBody>
      </p:sp>
      <p:sp>
        <p:nvSpPr>
          <p:cNvPr id="6" name="TextBox 5"/>
          <p:cNvSpPr txBox="1"/>
          <p:nvPr/>
        </p:nvSpPr>
        <p:spPr>
          <a:xfrm>
            <a:off x="232610" y="4982772"/>
            <a:ext cx="11370494" cy="1446550"/>
          </a:xfrm>
          <a:prstGeom prst="rect">
            <a:avLst/>
          </a:prstGeom>
          <a:noFill/>
        </p:spPr>
        <p:txBody>
          <a:bodyPr wrap="square" rtlCol="0">
            <a:spAutoFit/>
          </a:bodyPr>
          <a:lstStyle/>
          <a:p>
            <a:pPr algn="ctr"/>
            <a:r>
              <a:rPr lang="en-US" dirty="0"/>
              <a:t>After the Quote Comes Back from the Board Fabrication House</a:t>
            </a:r>
          </a:p>
          <a:p>
            <a:pPr marL="742950" lvl="1" indent="-285750">
              <a:buFont typeface="Arial" panose="020B0604020202020204" pitchFamily="34" charset="0"/>
              <a:buChar char="•"/>
            </a:pPr>
            <a:r>
              <a:rPr lang="en-US" sz="1400" dirty="0"/>
              <a:t>If the quote is over $5K, UCB Purchasing will require quotes from 3 different companies, unless it’s a minority/woman-owned business (Sierra is)</a:t>
            </a:r>
          </a:p>
          <a:p>
            <a:pPr marL="742950" lvl="1" indent="-285750">
              <a:buFont typeface="Arial" panose="020B0604020202020204" pitchFamily="34" charset="0"/>
              <a:buChar char="•"/>
            </a:pPr>
            <a:r>
              <a:rPr lang="en-US" sz="1400" dirty="0"/>
              <a:t>Once you submit a purchase request, a request over $5K requires extra approvals (i.e. the ERSO admin for the professor’s account)</a:t>
            </a:r>
          </a:p>
          <a:p>
            <a:pPr marL="742950" lvl="1" indent="-285750">
              <a:buFont typeface="Arial" panose="020B0604020202020204" pitchFamily="34" charset="0"/>
              <a:buChar char="•"/>
            </a:pPr>
            <a:r>
              <a:rPr lang="en-US" sz="1400" dirty="0"/>
              <a:t>Once the final purchase order arrives at the board fabrication house, then it goes to the CAM Shop at the board house</a:t>
            </a:r>
          </a:p>
          <a:p>
            <a:pPr marL="1200150" lvl="2" indent="-285750">
              <a:buFont typeface="Arial" panose="020B0604020202020204" pitchFamily="34" charset="0"/>
              <a:buChar char="•"/>
            </a:pPr>
            <a:r>
              <a:rPr lang="en-US" sz="1400" dirty="0"/>
              <a:t>The CAM shop will tweak the stack layup based on your ODB files’ metal density per layer … and send you back a final layup</a:t>
            </a:r>
          </a:p>
          <a:p>
            <a:pPr marL="1200150" lvl="2" indent="-285750">
              <a:buFont typeface="Arial" panose="020B0604020202020204" pitchFamily="34" charset="0"/>
              <a:buChar char="•"/>
            </a:pPr>
            <a:r>
              <a:rPr lang="en-US" sz="1400" dirty="0"/>
              <a:t>Only after your final approval, will the CAM shop send your job into the factory (the quoted lead times starts after the CAM Shop)</a:t>
            </a:r>
          </a:p>
        </p:txBody>
      </p:sp>
    </p:spTree>
    <p:extLst>
      <p:ext uri="{BB962C8B-B14F-4D97-AF65-F5344CB8AC3E}">
        <p14:creationId xmlns:p14="http://schemas.microsoft.com/office/powerpoint/2010/main" val="3724703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7951" y="783770"/>
            <a:ext cx="6781038" cy="159864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24</a:t>
            </a:fld>
            <a:endParaRPr lang="en-US"/>
          </a:p>
        </p:txBody>
      </p:sp>
      <p:sp>
        <p:nvSpPr>
          <p:cNvPr id="4" name="Rounded Rectangle 3"/>
          <p:cNvSpPr/>
          <p:nvPr/>
        </p:nvSpPr>
        <p:spPr>
          <a:xfrm>
            <a:off x="100514" y="1780675"/>
            <a:ext cx="4107592"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Die-Attach House</a:t>
            </a:r>
          </a:p>
        </p:txBody>
      </p:sp>
      <p:sp>
        <p:nvSpPr>
          <p:cNvPr id="7" name="TextBox 6"/>
          <p:cNvSpPr txBox="1"/>
          <p:nvPr/>
        </p:nvSpPr>
        <p:spPr>
          <a:xfrm>
            <a:off x="7240555" y="1179095"/>
            <a:ext cx="4951445" cy="2462213"/>
          </a:xfrm>
          <a:prstGeom prst="rect">
            <a:avLst/>
          </a:prstGeom>
          <a:noFill/>
        </p:spPr>
        <p:txBody>
          <a:bodyPr wrap="square" rtlCol="0">
            <a:spAutoFit/>
          </a:bodyPr>
          <a:lstStyle/>
          <a:p>
            <a:r>
              <a:rPr lang="en-US" sz="1400" dirty="0"/>
              <a:t>The die-attach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657350" lvl="3" indent="-285750">
              <a:buFont typeface="Arial" panose="020B0604020202020204" pitchFamily="34" charset="0"/>
              <a:buChar char="•"/>
            </a:pPr>
            <a:r>
              <a:rPr lang="en-US" sz="1400" dirty="0"/>
              <a:t>Not explicitly copied to this directory since it’s stored up in the directory for files sent to the board house</a:t>
            </a:r>
          </a:p>
          <a:p>
            <a:pPr marL="742950" lvl="1" indent="-285750">
              <a:buFont typeface="Arial" panose="020B0604020202020204" pitchFamily="34" charset="0"/>
              <a:buChar char="•"/>
            </a:pPr>
            <a:r>
              <a:rPr lang="en-US" sz="1400" dirty="0"/>
              <a:t>A </a:t>
            </a:r>
            <a:r>
              <a:rPr lang="en-US" sz="1400" dirty="0" err="1"/>
              <a:t>Quik</a:t>
            </a:r>
            <a:r>
              <a:rPr lang="en-US" sz="1400" dirty="0"/>
              <a:t>-Pak build sheet</a:t>
            </a:r>
          </a:p>
          <a:p>
            <a:pPr marL="1200150" lvl="2" indent="-285750">
              <a:buFont typeface="Arial" panose="020B0604020202020204" pitchFamily="34" charset="0"/>
              <a:buChar char="•"/>
            </a:pPr>
            <a:r>
              <a:rPr lang="en-US" sz="1400" dirty="0" err="1"/>
              <a:t>Quik</a:t>
            </a:r>
            <a:r>
              <a:rPr lang="en-US" sz="1400" dirty="0"/>
              <a:t>-Pak gave us a pdf form to fill out</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both the sales rep and the packaging engineer.</a:t>
            </a:r>
          </a:p>
        </p:txBody>
      </p:sp>
      <p:sp>
        <p:nvSpPr>
          <p:cNvPr id="8" name="TextBox 7"/>
          <p:cNvSpPr txBox="1"/>
          <p:nvPr/>
        </p:nvSpPr>
        <p:spPr>
          <a:xfrm>
            <a:off x="289249" y="2827176"/>
            <a:ext cx="3918857" cy="738664"/>
          </a:xfrm>
          <a:prstGeom prst="rect">
            <a:avLst/>
          </a:prstGeom>
          <a:noFill/>
        </p:spPr>
        <p:txBody>
          <a:bodyPr wrap="square" rtlCol="0">
            <a:spAutoFit/>
          </a:bodyPr>
          <a:lstStyle/>
          <a:p>
            <a:r>
              <a:rPr lang="en-US" sz="1400" dirty="0"/>
              <a:t>Note:  Quote had not been received back from </a:t>
            </a:r>
            <a:r>
              <a:rPr lang="en-US" sz="1400" dirty="0" err="1"/>
              <a:t>Quik</a:t>
            </a:r>
            <a:r>
              <a:rPr lang="en-US" sz="1400" dirty="0"/>
              <a:t>-Pak as of the time of this writing, but the quote will be stored in this repo.</a:t>
            </a:r>
          </a:p>
        </p:txBody>
      </p:sp>
      <p:sp>
        <p:nvSpPr>
          <p:cNvPr id="9" name="TextBox 8"/>
          <p:cNvSpPr txBox="1"/>
          <p:nvPr/>
        </p:nvSpPr>
        <p:spPr>
          <a:xfrm>
            <a:off x="0" y="4469588"/>
            <a:ext cx="11603104" cy="1661993"/>
          </a:xfrm>
          <a:prstGeom prst="rect">
            <a:avLst/>
          </a:prstGeom>
          <a:noFill/>
        </p:spPr>
        <p:txBody>
          <a:bodyPr wrap="square" rtlCol="0">
            <a:spAutoFit/>
          </a:bodyPr>
          <a:lstStyle/>
          <a:p>
            <a:pPr algn="ctr"/>
            <a:r>
              <a:rPr lang="en-US" dirty="0"/>
              <a:t>After the Quote Comes Back from the Die Attach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bare boards arrive from the board fabrication house, ohm them out as per your test plan</a:t>
            </a:r>
          </a:p>
          <a:p>
            <a:pPr marL="742950" lvl="1" indent="-285750">
              <a:buFont typeface="Arial" panose="020B0604020202020204" pitchFamily="34" charset="0"/>
              <a:buChar char="•"/>
            </a:pPr>
            <a:r>
              <a:rPr lang="en-US" sz="1400" dirty="0"/>
              <a:t>After the die-attach house has the purchase order, send the boards and dies to the die-attach house</a:t>
            </a:r>
          </a:p>
          <a:p>
            <a:pPr marL="1200150" lvl="2" indent="-285750">
              <a:buFont typeface="Arial" panose="020B0604020202020204" pitchFamily="34" charset="0"/>
              <a:buChar char="•"/>
            </a:pPr>
            <a:r>
              <a:rPr lang="en-US" sz="1400" dirty="0"/>
              <a:t>This is assuming that the die-attach house goes first (i.e. before the assembly house) in your sequence</a:t>
            </a:r>
          </a:p>
          <a:p>
            <a:pPr marL="742950" lvl="1" indent="-285750">
              <a:buFont typeface="Arial" panose="020B0604020202020204" pitchFamily="34" charset="0"/>
              <a:buChar char="•"/>
            </a:pPr>
            <a:r>
              <a:rPr lang="en-US" sz="1400" dirty="0"/>
              <a:t>Print out your </a:t>
            </a:r>
            <a:r>
              <a:rPr lang="en-US" sz="1400" dirty="0" err="1"/>
              <a:t>pptx</a:t>
            </a:r>
            <a:r>
              <a:rPr lang="en-US" sz="1400" dirty="0"/>
              <a:t> instructions file and stick that in the box you send to the die attach house (even though you had emailed it to them w/your RFQ)</a:t>
            </a:r>
          </a:p>
          <a:p>
            <a:pPr marL="1200150" lvl="2" indent="-285750">
              <a:buFont typeface="Arial" panose="020B0604020202020204" pitchFamily="34" charset="0"/>
              <a:buChar char="•"/>
            </a:pPr>
            <a:r>
              <a:rPr lang="en-US" sz="1400" dirty="0"/>
              <a:t>It’s best to write things down and be redundant.  Most problems arise from human </a:t>
            </a:r>
            <a:r>
              <a:rPr lang="en-US" sz="1400" dirty="0" err="1"/>
              <a:t>mis</a:t>
            </a:r>
            <a:r>
              <a:rPr lang="en-US" sz="1400" dirty="0"/>
              <a:t>-communication.</a:t>
            </a:r>
          </a:p>
        </p:txBody>
      </p:sp>
    </p:spTree>
    <p:extLst>
      <p:ext uri="{BB962C8B-B14F-4D97-AF65-F5344CB8AC3E}">
        <p14:creationId xmlns:p14="http://schemas.microsoft.com/office/powerpoint/2010/main" val="3063715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25</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9290" y="485385"/>
            <a:ext cx="6513949" cy="2266950"/>
          </a:xfrm>
          <a:prstGeom prst="rect">
            <a:avLst/>
          </a:prstGeom>
        </p:spPr>
      </p:pic>
      <p:sp>
        <p:nvSpPr>
          <p:cNvPr id="4" name="Rounded Rectangle 3"/>
          <p:cNvSpPr/>
          <p:nvPr/>
        </p:nvSpPr>
        <p:spPr>
          <a:xfrm>
            <a:off x="100514" y="1780674"/>
            <a:ext cx="3827674" cy="887881"/>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Assembly House</a:t>
            </a:r>
          </a:p>
        </p:txBody>
      </p:sp>
      <p:sp>
        <p:nvSpPr>
          <p:cNvPr id="7" name="TextBox 6"/>
          <p:cNvSpPr txBox="1"/>
          <p:nvPr/>
        </p:nvSpPr>
        <p:spPr>
          <a:xfrm>
            <a:off x="6811347" y="1179095"/>
            <a:ext cx="5380653" cy="2031325"/>
          </a:xfrm>
          <a:prstGeom prst="rect">
            <a:avLst/>
          </a:prstGeom>
          <a:noFill/>
        </p:spPr>
        <p:txBody>
          <a:bodyPr wrap="square" rtlCol="0">
            <a:spAutoFit/>
          </a:bodyPr>
          <a:lstStyle/>
          <a:p>
            <a:r>
              <a:rPr lang="en-US" sz="1400" dirty="0"/>
              <a:t>The assembly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Pick-and-place file</a:t>
            </a:r>
          </a:p>
          <a:p>
            <a:pPr marL="742950" lvl="1" indent="-285750">
              <a:buFont typeface="Arial" panose="020B0604020202020204" pitchFamily="34" charset="0"/>
              <a:buChar char="•"/>
            </a:pPr>
            <a:r>
              <a:rPr lang="en-US" sz="1400" dirty="0"/>
              <a:t>BOM Builder-generated output file</a:t>
            </a:r>
          </a:p>
          <a:p>
            <a:pPr marL="1200150" lvl="2" indent="-285750">
              <a:buFont typeface="Arial" panose="020B0604020202020204" pitchFamily="34" charset="0"/>
              <a:buChar char="•"/>
            </a:pPr>
            <a:r>
              <a:rPr lang="en-US" sz="1400" dirty="0"/>
              <a:t>Assembly BOM (AB) for number of boards to be stuffed</a:t>
            </a:r>
          </a:p>
          <a:p>
            <a:pPr marL="1200150" lvl="2" indent="-285750">
              <a:buFont typeface="Arial" panose="020B0604020202020204" pitchFamily="34" charset="0"/>
              <a:buChar char="•"/>
            </a:pPr>
            <a:r>
              <a:rPr lang="en-US" sz="1400" dirty="0"/>
              <a:t>Smart PDF (SMT)</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0" y="4048026"/>
            <a:ext cx="11603104" cy="2523768"/>
          </a:xfrm>
          <a:prstGeom prst="rect">
            <a:avLst/>
          </a:prstGeom>
          <a:noFill/>
        </p:spPr>
        <p:txBody>
          <a:bodyPr wrap="square" rtlCol="0">
            <a:spAutoFit/>
          </a:bodyPr>
          <a:lstStyle/>
          <a:p>
            <a:pPr algn="ctr"/>
            <a:r>
              <a:rPr lang="en-US" dirty="0"/>
              <a:t>After the Quote Comes Back from the Assembly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boards with dies attached arrive back from the die-attach house, ohm them out as per your test plan</a:t>
            </a:r>
          </a:p>
          <a:p>
            <a:pPr marL="742950" lvl="1" indent="-285750">
              <a:buFont typeface="Arial" panose="020B0604020202020204" pitchFamily="34" charset="0"/>
              <a:buChar char="•"/>
            </a:pPr>
            <a:r>
              <a:rPr lang="en-US" sz="1400" dirty="0"/>
              <a:t>After the assembly house has the purchase order, send/deliver to the assembly house a box full of:</a:t>
            </a:r>
          </a:p>
          <a:p>
            <a:pPr marL="1200150" lvl="2" indent="-285750">
              <a:buFont typeface="Arial" panose="020B0604020202020204" pitchFamily="34" charset="0"/>
              <a:buChar char="•"/>
            </a:pPr>
            <a:r>
              <a:rPr lang="en-US" sz="1400" dirty="0"/>
              <a:t>Printout of </a:t>
            </a:r>
            <a:r>
              <a:rPr lang="en-US" sz="1400" dirty="0" err="1"/>
              <a:t>pptx</a:t>
            </a:r>
            <a:r>
              <a:rPr lang="en-US" sz="1400" dirty="0"/>
              <a:t> instructions  (even though you had emailed it to them w/your RFQ)</a:t>
            </a:r>
          </a:p>
          <a:p>
            <a:pPr marL="1657350" lvl="3" indent="-285750">
              <a:buFont typeface="Arial" panose="020B0604020202020204" pitchFamily="34" charset="0"/>
              <a:buChar char="•"/>
            </a:pPr>
            <a:r>
              <a:rPr lang="en-US" sz="1400" dirty="0"/>
              <a:t>Also print out copies of the Assembly BOM and the Smart PDF of the board, and stick them in the box</a:t>
            </a:r>
          </a:p>
          <a:p>
            <a:pPr marL="1200150" lvl="2" indent="-285750">
              <a:buFont typeface="Arial" panose="020B0604020202020204" pitchFamily="34" charset="0"/>
              <a:buChar char="•"/>
            </a:pPr>
            <a:r>
              <a:rPr lang="en-US" sz="1400" dirty="0"/>
              <a:t>If the assembly house will be using your </a:t>
            </a:r>
            <a:r>
              <a:rPr lang="en-US" sz="1400" dirty="0" err="1"/>
              <a:t>pastemask</a:t>
            </a:r>
            <a:r>
              <a:rPr lang="en-US" sz="1400" dirty="0"/>
              <a:t> stencils, include the </a:t>
            </a:r>
            <a:r>
              <a:rPr lang="en-US" sz="1400" dirty="0" err="1"/>
              <a:t>pastemask</a:t>
            </a:r>
            <a:r>
              <a:rPr lang="en-US" sz="1400" dirty="0"/>
              <a:t> stencil frame along with the stencils/jig from Beam On</a:t>
            </a:r>
          </a:p>
          <a:p>
            <a:pPr marL="1200150" lvl="2" indent="-285750">
              <a:buFont typeface="Arial" panose="020B0604020202020204" pitchFamily="34" charset="0"/>
              <a:buChar char="•"/>
            </a:pPr>
            <a:r>
              <a:rPr lang="en-US" sz="1400" dirty="0"/>
              <a:t>If the assembly house will be attaching your SMA with heat sinking, include heat sinks and SMA torque wrench</a:t>
            </a:r>
          </a:p>
          <a:p>
            <a:pPr marL="1657350" lvl="3" indent="-285750">
              <a:buFont typeface="Arial" panose="020B0604020202020204" pitchFamily="34" charset="0"/>
              <a:buChar char="•"/>
            </a:pPr>
            <a:r>
              <a:rPr lang="en-US" sz="1400" dirty="0"/>
              <a:t>Keeps the SMAs in spec for high-</a:t>
            </a:r>
            <a:r>
              <a:rPr lang="en-US" sz="1400" dirty="0" err="1"/>
              <a:t>freq</a:t>
            </a:r>
            <a:r>
              <a:rPr lang="en-US" sz="1400" dirty="0"/>
              <a:t> performance, by preventing the white dielectric from melting/moving during soldering</a:t>
            </a:r>
          </a:p>
          <a:p>
            <a:pPr marL="742950" lvl="1" indent="-285750">
              <a:buFont typeface="Arial" panose="020B0604020202020204" pitchFamily="34" charset="0"/>
              <a:buChar char="•"/>
            </a:pPr>
            <a:r>
              <a:rPr lang="en-US" sz="1400" dirty="0"/>
              <a:t>Once the assembly house receives all of this they will do a count of components to make sure all are there (including spares)</a:t>
            </a:r>
          </a:p>
          <a:p>
            <a:pPr marL="1200150" lvl="2" indent="-285750">
              <a:buFont typeface="Arial" panose="020B0604020202020204" pitchFamily="34" charset="0"/>
              <a:buChar char="•"/>
            </a:pPr>
            <a:r>
              <a:rPr lang="en-US" sz="1400" dirty="0"/>
              <a:t>The quoted lead time starts once they have verified all parts are there</a:t>
            </a:r>
          </a:p>
        </p:txBody>
      </p:sp>
    </p:spTree>
    <p:extLst>
      <p:ext uri="{BB962C8B-B14F-4D97-AF65-F5344CB8AC3E}">
        <p14:creationId xmlns:p14="http://schemas.microsoft.com/office/powerpoint/2010/main" val="352033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l="1377" t="2806"/>
          <a:stretch/>
        </p:blipFill>
        <p:spPr>
          <a:xfrm>
            <a:off x="177282" y="503853"/>
            <a:ext cx="5495357" cy="1777482"/>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26</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t>
            </a:r>
            <a:r>
              <a:rPr lang="en-US" sz="2200" dirty="0" err="1"/>
              <a:t>Pastemask</a:t>
            </a:r>
            <a:r>
              <a:rPr lang="en-US" sz="2200" dirty="0"/>
              <a:t> Stencil House</a:t>
            </a:r>
          </a:p>
        </p:txBody>
      </p:sp>
      <p:sp>
        <p:nvSpPr>
          <p:cNvPr id="7" name="TextBox 6"/>
          <p:cNvSpPr txBox="1"/>
          <p:nvPr/>
        </p:nvSpPr>
        <p:spPr>
          <a:xfrm>
            <a:off x="6811347" y="1179095"/>
            <a:ext cx="5380653" cy="1384995"/>
          </a:xfrm>
          <a:prstGeom prst="rect">
            <a:avLst/>
          </a:prstGeom>
          <a:noFill/>
        </p:spPr>
        <p:txBody>
          <a:bodyPr wrap="square" rtlCol="0">
            <a:spAutoFit/>
          </a:bodyPr>
          <a:lstStyle/>
          <a:p>
            <a:r>
              <a:rPr lang="en-US" sz="1400" dirty="0"/>
              <a:t>The </a:t>
            </a:r>
            <a:r>
              <a:rPr lang="en-US" sz="1400" dirty="0" err="1"/>
              <a:t>pastemask</a:t>
            </a:r>
            <a:r>
              <a:rPr lang="en-US" sz="1400" dirty="0"/>
              <a:t> stencil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Fab drawing</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100513" y="2761861"/>
            <a:ext cx="5572125" cy="1169551"/>
          </a:xfrm>
          <a:prstGeom prst="rect">
            <a:avLst/>
          </a:prstGeom>
          <a:noFill/>
        </p:spPr>
        <p:txBody>
          <a:bodyPr wrap="square" rtlCol="0">
            <a:spAutoFit/>
          </a:bodyPr>
          <a:lstStyle/>
          <a:p>
            <a:r>
              <a:rPr lang="en-US" sz="1400" dirty="0"/>
              <a:t>Note:  For Eagle1_revX2, we used the same </a:t>
            </a:r>
            <a:r>
              <a:rPr lang="en-US" sz="1400" dirty="0" err="1"/>
              <a:t>frontside</a:t>
            </a:r>
            <a:r>
              <a:rPr lang="en-US" sz="1400" dirty="0"/>
              <a:t> “partial, folded-up” </a:t>
            </a:r>
            <a:r>
              <a:rPr lang="en-US" sz="1400" dirty="0" err="1"/>
              <a:t>pastemask</a:t>
            </a:r>
            <a:r>
              <a:rPr lang="en-US" sz="1400" dirty="0"/>
              <a:t> stencils as was created for Eagle1_revX1.  Separately, for revX2’s backside, we had </a:t>
            </a:r>
            <a:r>
              <a:rPr lang="en-US" sz="1400" dirty="0" err="1"/>
              <a:t>Digicom</a:t>
            </a:r>
            <a:r>
              <a:rPr lang="en-US" sz="1400" dirty="0"/>
              <a:t> order a </a:t>
            </a:r>
            <a:r>
              <a:rPr lang="en-US" sz="1400" dirty="0" err="1"/>
              <a:t>pastemask</a:t>
            </a:r>
            <a:r>
              <a:rPr lang="en-US" sz="1400" dirty="0"/>
              <a:t> screen that contained patterns for backsides of both eagle1_revX2 and eagle1_serdes_revX3.</a:t>
            </a:r>
          </a:p>
        </p:txBody>
      </p:sp>
      <p:sp>
        <p:nvSpPr>
          <p:cNvPr id="10" name="TextBox 9"/>
          <p:cNvSpPr txBox="1"/>
          <p:nvPr/>
        </p:nvSpPr>
        <p:spPr>
          <a:xfrm>
            <a:off x="100513" y="4880135"/>
            <a:ext cx="11603104" cy="1015663"/>
          </a:xfrm>
          <a:prstGeom prst="rect">
            <a:avLst/>
          </a:prstGeom>
          <a:noFill/>
        </p:spPr>
        <p:txBody>
          <a:bodyPr wrap="square" rtlCol="0">
            <a:spAutoFit/>
          </a:bodyPr>
          <a:lstStyle/>
          <a:p>
            <a:pPr algn="ctr"/>
            <a:r>
              <a:rPr lang="en-US" dirty="0"/>
              <a:t>After the Quote Comes Back from the </a:t>
            </a:r>
            <a:r>
              <a:rPr lang="en-US" dirty="0" err="1"/>
              <a:t>Pastemask</a:t>
            </a:r>
            <a:r>
              <a:rPr lang="en-US" dirty="0"/>
              <a:t> Stencil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After the </a:t>
            </a:r>
            <a:r>
              <a:rPr lang="en-US" sz="1400" dirty="0" err="1"/>
              <a:t>pastemask</a:t>
            </a:r>
            <a:r>
              <a:rPr lang="en-US" sz="1400" dirty="0"/>
              <a:t> stencil house has the purchase order, their machine shop will send you a drawing of the jig for your approval</a:t>
            </a:r>
          </a:p>
          <a:p>
            <a:pPr marL="742950" lvl="1" indent="-285750">
              <a:buFont typeface="Arial" panose="020B0604020202020204" pitchFamily="34" charset="0"/>
              <a:buChar char="•"/>
            </a:pPr>
            <a:r>
              <a:rPr lang="en-US" sz="1400" dirty="0"/>
              <a:t>They work 24/7, so </a:t>
            </a:r>
            <a:r>
              <a:rPr lang="en-US" sz="1400" dirty="0" err="1"/>
              <a:t>pastemask</a:t>
            </a:r>
            <a:r>
              <a:rPr lang="en-US" sz="1400" dirty="0"/>
              <a:t> stencils/jigs are typically made overnight and shipped out the next day</a:t>
            </a:r>
          </a:p>
        </p:txBody>
      </p:sp>
    </p:spTree>
    <p:extLst>
      <p:ext uri="{BB962C8B-B14F-4D97-AF65-F5344CB8AC3E}">
        <p14:creationId xmlns:p14="http://schemas.microsoft.com/office/powerpoint/2010/main" val="1616497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00513" y="696492"/>
            <a:ext cx="4152900" cy="168592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27</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Machinist</a:t>
            </a:r>
          </a:p>
        </p:txBody>
      </p:sp>
      <p:sp>
        <p:nvSpPr>
          <p:cNvPr id="7" name="TextBox 6"/>
          <p:cNvSpPr txBox="1"/>
          <p:nvPr/>
        </p:nvSpPr>
        <p:spPr>
          <a:xfrm>
            <a:off x="6811347" y="1179095"/>
            <a:ext cx="5380653" cy="523220"/>
          </a:xfrm>
          <a:prstGeom prst="rect">
            <a:avLst/>
          </a:prstGeom>
          <a:noFill/>
        </p:spPr>
        <p:txBody>
          <a:bodyPr wrap="square" rtlCol="0">
            <a:spAutoFit/>
          </a:bodyPr>
          <a:lstStyle/>
          <a:p>
            <a:r>
              <a:rPr lang="en-US" sz="1400" dirty="0"/>
              <a:t>The machinist requires blueprints </a:t>
            </a:r>
          </a:p>
          <a:p>
            <a:pPr marL="742950" lvl="1" indent="-285750">
              <a:buFont typeface="Arial" panose="020B0604020202020204" pitchFamily="34" charset="0"/>
              <a:buChar char="•"/>
            </a:pPr>
            <a:r>
              <a:rPr lang="en-US" sz="1400" dirty="0"/>
              <a:t>Output from </a:t>
            </a:r>
            <a:r>
              <a:rPr lang="en-US" sz="1400" dirty="0" err="1"/>
              <a:t>Solidworks</a:t>
            </a:r>
            <a:r>
              <a:rPr lang="en-US" sz="1400" dirty="0"/>
              <a:t> model</a:t>
            </a:r>
          </a:p>
        </p:txBody>
      </p:sp>
      <p:sp>
        <p:nvSpPr>
          <p:cNvPr id="8" name="TextBox 7"/>
          <p:cNvSpPr txBox="1"/>
          <p:nvPr/>
        </p:nvSpPr>
        <p:spPr>
          <a:xfrm>
            <a:off x="100513" y="2479580"/>
            <a:ext cx="6254567" cy="307777"/>
          </a:xfrm>
          <a:prstGeom prst="rect">
            <a:avLst/>
          </a:prstGeom>
          <a:noFill/>
        </p:spPr>
        <p:txBody>
          <a:bodyPr wrap="square" rtlCol="0">
            <a:spAutoFit/>
          </a:bodyPr>
          <a:lstStyle/>
          <a:p>
            <a:r>
              <a:rPr lang="en-US" sz="1400" dirty="0"/>
              <a:t>Quote hadn’t been received as of this writing, but would be stored in this repo.</a:t>
            </a:r>
          </a:p>
        </p:txBody>
      </p:sp>
      <p:sp>
        <p:nvSpPr>
          <p:cNvPr id="3" name="TextBox 2"/>
          <p:cNvSpPr txBox="1"/>
          <p:nvPr/>
        </p:nvSpPr>
        <p:spPr>
          <a:xfrm>
            <a:off x="220980" y="4808220"/>
            <a:ext cx="9761220" cy="738664"/>
          </a:xfrm>
          <a:prstGeom prst="rect">
            <a:avLst/>
          </a:prstGeom>
          <a:noFill/>
        </p:spPr>
        <p:txBody>
          <a:bodyPr wrap="square" rtlCol="0">
            <a:spAutoFit/>
          </a:bodyPr>
          <a:lstStyle/>
          <a:p>
            <a:r>
              <a:rPr lang="en-US" sz="1400" dirty="0"/>
              <a:t>The Supreme Guru will Interface with the machinist for mechanical </a:t>
            </a:r>
            <a:r>
              <a:rPr lang="en-US" sz="1400" dirty="0" err="1"/>
              <a:t>fixturing</a:t>
            </a:r>
            <a:r>
              <a:rPr lang="en-US" sz="1400" dirty="0"/>
              <a:t> for test setups:</a:t>
            </a:r>
          </a:p>
          <a:p>
            <a:pPr marL="742950" lvl="1" indent="-285750">
              <a:buFont typeface="Arial" panose="020B0604020202020204" pitchFamily="34" charset="0"/>
              <a:buChar char="•"/>
            </a:pPr>
            <a:r>
              <a:rPr lang="en-US" sz="1400" dirty="0"/>
              <a:t>Usually we use Ivan Hobson Machining in </a:t>
            </a:r>
            <a:r>
              <a:rPr lang="en-US" sz="1400" dirty="0" err="1"/>
              <a:t>Rockridge</a:t>
            </a:r>
            <a:endParaRPr lang="en-US" sz="1400" dirty="0"/>
          </a:p>
          <a:p>
            <a:pPr marL="742950" lvl="1" indent="-285750">
              <a:buFont typeface="Arial" panose="020B0604020202020204" pitchFamily="34" charset="0"/>
              <a:buChar char="•"/>
            </a:pPr>
            <a:r>
              <a:rPr lang="en-US" sz="1400" dirty="0"/>
              <a:t>Supreme Guru will order materials (usually from McMaster-Carr) and take them to the machinist, along with drawings</a:t>
            </a:r>
          </a:p>
        </p:txBody>
      </p:sp>
    </p:spTree>
    <p:extLst>
      <p:ext uri="{BB962C8B-B14F-4D97-AF65-F5344CB8AC3E}">
        <p14:creationId xmlns:p14="http://schemas.microsoft.com/office/powerpoint/2010/main" val="8733864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28</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solidFill>
                  <a:srgbClr val="FF0000"/>
                </a:solidFill>
              </a:rPr>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211663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29</a:t>
            </a:fld>
            <a:endParaRPr lang="en-US"/>
          </a:p>
        </p:txBody>
      </p:sp>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Appendix B:  Things to Consider Before Tape-out of the Die</a:t>
            </a:r>
          </a:p>
        </p:txBody>
      </p:sp>
      <p:sp>
        <p:nvSpPr>
          <p:cNvPr id="8" name="TextBox 7"/>
          <p:cNvSpPr txBox="1"/>
          <p:nvPr/>
        </p:nvSpPr>
        <p:spPr>
          <a:xfrm>
            <a:off x="251927" y="1343608"/>
            <a:ext cx="11588620" cy="5693866"/>
          </a:xfrm>
          <a:prstGeom prst="rect">
            <a:avLst/>
          </a:prstGeom>
          <a:noFill/>
        </p:spPr>
        <p:txBody>
          <a:bodyPr wrap="square" rtlCol="0">
            <a:spAutoFit/>
          </a:bodyPr>
          <a:lstStyle/>
          <a:p>
            <a:r>
              <a:rPr lang="en-US" sz="1400" dirty="0"/>
              <a:t>Think through how you will test your die</a:t>
            </a:r>
          </a:p>
          <a:p>
            <a:pPr marL="742950" lvl="1" indent="-285750">
              <a:buFont typeface="Arial" panose="020B0604020202020204" pitchFamily="34" charset="0"/>
              <a:buChar char="•"/>
            </a:pPr>
            <a:r>
              <a:rPr lang="en-US" sz="1400" dirty="0"/>
              <a:t>What’s the research goal?  </a:t>
            </a:r>
          </a:p>
          <a:p>
            <a:pPr marL="1200150" lvl="2" indent="-285750">
              <a:buFont typeface="Arial" panose="020B0604020202020204" pitchFamily="34" charset="0"/>
              <a:buChar char="•"/>
            </a:pPr>
            <a:r>
              <a:rPr lang="en-US" sz="1400" dirty="0"/>
              <a:t>Formulate, in Precise English, what the contribution to knowledge is that you’re hoping to achieve</a:t>
            </a:r>
          </a:p>
          <a:p>
            <a:pPr marL="1200150" lvl="2" indent="-285750">
              <a:buFont typeface="Arial" panose="020B0604020202020204" pitchFamily="34" charset="0"/>
              <a:buChar char="•"/>
            </a:pPr>
            <a:r>
              <a:rPr lang="en-US" sz="1400" dirty="0"/>
              <a:t>Think about the graphs/tables that will go in a paper:</a:t>
            </a:r>
          </a:p>
          <a:p>
            <a:pPr marL="1657350" lvl="3" indent="-285750">
              <a:buFont typeface="Arial" panose="020B0604020202020204" pitchFamily="34" charset="0"/>
              <a:buChar char="•"/>
            </a:pPr>
            <a:r>
              <a:rPr lang="en-US" sz="1400" dirty="0"/>
              <a:t>Sketch out graphs you plan to make, with titles, legends &amp; labeled axes … but devoid of the data you plan to measure on your die</a:t>
            </a:r>
          </a:p>
          <a:p>
            <a:pPr marL="1657350" lvl="3" indent="-285750">
              <a:buFont typeface="Arial" panose="020B0604020202020204" pitchFamily="34" charset="0"/>
              <a:buChar char="•"/>
            </a:pPr>
            <a:r>
              <a:rPr lang="en-US" sz="1400" dirty="0"/>
              <a:t>Write out tables comparing specs of competing chips ... albeit devoid of the data you plan to measure on your die</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Design the die for testability</a:t>
            </a:r>
          </a:p>
          <a:p>
            <a:pPr marL="1200150" lvl="2" indent="-285750">
              <a:buFont typeface="Arial" panose="020B0604020202020204" pitchFamily="34" charset="0"/>
              <a:buChar char="•"/>
            </a:pPr>
            <a:r>
              <a:rPr lang="en-US" sz="1400" dirty="0"/>
              <a:t>How many power domains?  </a:t>
            </a:r>
          </a:p>
          <a:p>
            <a:pPr marL="1657350" lvl="3" indent="-285750">
              <a:buFont typeface="Arial" panose="020B0604020202020204" pitchFamily="34" charset="0"/>
              <a:buChar char="•"/>
            </a:pPr>
            <a:r>
              <a:rPr lang="en-US" sz="1400" dirty="0"/>
              <a:t>Too many, and </a:t>
            </a:r>
            <a:r>
              <a:rPr lang="en-US" sz="1400" dirty="0" err="1"/>
              <a:t>vias</a:t>
            </a:r>
            <a:r>
              <a:rPr lang="en-US" sz="1400" dirty="0"/>
              <a:t> through your board might clear out GND planes</a:t>
            </a:r>
          </a:p>
          <a:p>
            <a:pPr marL="1657350" lvl="3" indent="-285750">
              <a:buFont typeface="Arial" panose="020B0604020202020204" pitchFamily="34" charset="0"/>
              <a:buChar char="•"/>
            </a:pPr>
            <a:r>
              <a:rPr lang="en-US" sz="1400" dirty="0"/>
              <a:t>Too many, and you won’t be able to get decoupling caps close to the requisite </a:t>
            </a:r>
            <a:r>
              <a:rPr lang="en-US" sz="1400" dirty="0" err="1"/>
              <a:t>vias</a:t>
            </a:r>
            <a:endParaRPr lang="en-US" sz="1400" dirty="0"/>
          </a:p>
          <a:p>
            <a:pPr marL="1657350" lvl="3" indent="-285750">
              <a:buFont typeface="Arial" panose="020B0604020202020204" pitchFamily="34" charset="0"/>
              <a:buChar char="•"/>
            </a:pPr>
            <a:r>
              <a:rPr lang="en-US" sz="1400" dirty="0"/>
              <a:t>Lots of power domains require lots of layers in the board </a:t>
            </a:r>
            <a:r>
              <a:rPr lang="en-US" sz="1400" dirty="0" err="1"/>
              <a:t>stackup</a:t>
            </a:r>
            <a:r>
              <a:rPr lang="en-US" sz="1400" dirty="0"/>
              <a:t> (need GND planes between each for decoupling)</a:t>
            </a:r>
          </a:p>
          <a:p>
            <a:pPr marL="1200150" lvl="2" indent="-285750">
              <a:buFont typeface="Arial" panose="020B0604020202020204" pitchFamily="34" charset="0"/>
              <a:buChar char="•"/>
            </a:pPr>
            <a:r>
              <a:rPr lang="en-US" sz="1400" dirty="0"/>
              <a:t>What bump-out pattern?</a:t>
            </a:r>
          </a:p>
          <a:p>
            <a:pPr marL="1657350" lvl="3" indent="-285750">
              <a:buFont typeface="Arial" panose="020B0604020202020204" pitchFamily="34" charset="0"/>
              <a:buChar char="•"/>
            </a:pPr>
            <a:r>
              <a:rPr lang="en-US" sz="1400" dirty="0"/>
              <a:t>Full grid array of bumps, leaving no empty rows nor columns, might prevent accessing interior signals</a:t>
            </a:r>
          </a:p>
          <a:p>
            <a:pPr marL="1657350" lvl="3" indent="-285750">
              <a:buFont typeface="Arial" panose="020B0604020202020204" pitchFamily="34" charset="0"/>
              <a:buChar char="•"/>
            </a:pPr>
            <a:r>
              <a:rPr lang="en-US" sz="1400" dirty="0"/>
              <a:t>Leaving empty rows/columns might allow getting decoupling caps on the board backside closer to the requisite </a:t>
            </a:r>
            <a:r>
              <a:rPr lang="en-US" sz="1400" dirty="0" err="1"/>
              <a:t>vias</a:t>
            </a:r>
            <a:endParaRPr lang="en-US" sz="1400" dirty="0"/>
          </a:p>
          <a:p>
            <a:pPr marL="1657350" lvl="3" indent="-285750">
              <a:buFont typeface="Arial" panose="020B0604020202020204" pitchFamily="34" charset="0"/>
              <a:buChar char="•"/>
            </a:pPr>
            <a:r>
              <a:rPr lang="en-US" sz="1400" dirty="0"/>
              <a:t> Can you gang same-net power bumps together in 2x2 arrays?  </a:t>
            </a:r>
          </a:p>
          <a:p>
            <a:pPr marL="2114550" lvl="4" indent="-285750">
              <a:buFont typeface="Arial" panose="020B0604020202020204" pitchFamily="34" charset="0"/>
              <a:buChar char="•"/>
            </a:pPr>
            <a:r>
              <a:rPr lang="en-US" sz="1400" dirty="0"/>
              <a:t>Might allow for “vias-between-2x2-quartets of pads”</a:t>
            </a:r>
          </a:p>
          <a:p>
            <a:pPr marL="1657350" lvl="3" indent="-285750">
              <a:buFont typeface="Arial" panose="020B0604020202020204" pitchFamily="34" charset="0"/>
              <a:buChar char="•"/>
            </a:pPr>
            <a:r>
              <a:rPr lang="en-US" sz="1400" dirty="0"/>
              <a:t>Can you put all signals on the periphery only?</a:t>
            </a:r>
          </a:p>
          <a:p>
            <a:pPr marL="2114550" lvl="4" indent="-285750">
              <a:buFont typeface="Arial" panose="020B0604020202020204" pitchFamily="34" charset="0"/>
              <a:buChar char="•"/>
            </a:pPr>
            <a:r>
              <a:rPr lang="en-US" sz="1400" dirty="0"/>
              <a:t>Allows for easier </a:t>
            </a:r>
            <a:r>
              <a:rPr lang="en-US" sz="1400" dirty="0" err="1"/>
              <a:t>fanout</a:t>
            </a:r>
            <a:r>
              <a:rPr lang="en-US" sz="1400" dirty="0"/>
              <a:t> and top-side </a:t>
            </a:r>
            <a:r>
              <a:rPr lang="en-US" sz="1400" dirty="0" err="1"/>
              <a:t>microstrip</a:t>
            </a:r>
            <a:r>
              <a:rPr lang="en-US" sz="1400" dirty="0"/>
              <a:t> access</a:t>
            </a:r>
          </a:p>
          <a:p>
            <a:pPr marL="1657350" lvl="3" indent="-285750">
              <a:buFont typeface="Arial" panose="020B0604020202020204" pitchFamily="34" charset="0"/>
              <a:buChar char="•"/>
            </a:pPr>
            <a:r>
              <a:rPr lang="en-US" sz="1400" dirty="0"/>
              <a:t>Check with the die foundry on constraints for bumps (e.g. composition of bump material, pitch, diameter, empty positions, etc.)</a:t>
            </a:r>
          </a:p>
          <a:p>
            <a:pPr marL="1657350" lvl="3"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Do you plan to have your die packaged?</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Will you need to </a:t>
            </a:r>
            <a:r>
              <a:rPr lang="en-US" sz="1400" dirty="0" err="1"/>
              <a:t>wirebond</a:t>
            </a:r>
            <a:r>
              <a:rPr lang="en-US" sz="1400" dirty="0"/>
              <a:t> and/or probe your die on the Cascade </a:t>
            </a:r>
            <a:r>
              <a:rPr lang="en-US" sz="1400" dirty="0" err="1"/>
              <a:t>Microtech</a:t>
            </a:r>
            <a:r>
              <a:rPr lang="en-US" sz="1400" dirty="0"/>
              <a:t> probe station in the lab?</a:t>
            </a:r>
          </a:p>
          <a:p>
            <a:pPr marL="1657350" lvl="3" indent="-285750">
              <a:buFont typeface="Arial" panose="020B0604020202020204" pitchFamily="34" charset="0"/>
              <a:buChar char="•"/>
            </a:pPr>
            <a:endParaRPr lang="en-US" sz="1400" dirty="0"/>
          </a:p>
          <a:p>
            <a:pPr marL="1200150" lvl="2"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724634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a:t>
            </a:fld>
            <a:endParaRPr lang="en-US"/>
          </a:p>
        </p:txBody>
      </p:sp>
      <p:sp>
        <p:nvSpPr>
          <p:cNvPr id="4" name="Rectangle 3"/>
          <p:cNvSpPr/>
          <p:nvPr/>
        </p:nvSpPr>
        <p:spPr>
          <a:xfrm>
            <a:off x="1010092" y="733716"/>
            <a:ext cx="10515601" cy="5170646"/>
          </a:xfrm>
          <a:prstGeom prst="rect">
            <a:avLst/>
          </a:prstGeom>
        </p:spPr>
        <p:txBody>
          <a:bodyPr wrap="square">
            <a:spAutoFit/>
          </a:bodyPr>
          <a:lstStyle/>
          <a:p>
            <a:pPr algn="ctr"/>
            <a:r>
              <a:rPr lang="en-US" dirty="0"/>
              <a:t>Responsibilities</a:t>
            </a:r>
          </a:p>
          <a:p>
            <a:endParaRPr lang="en-US" sz="1400" dirty="0"/>
          </a:p>
          <a:p>
            <a:r>
              <a:rPr lang="en-US" sz="1400" dirty="0"/>
              <a:t>   1)  </a:t>
            </a:r>
            <a:r>
              <a:rPr lang="en-US" sz="1600" dirty="0"/>
              <a:t>Chief Shepherd</a:t>
            </a:r>
          </a:p>
          <a:p>
            <a:pPr marL="742950" lvl="1" indent="-285750">
              <a:buFont typeface="Arial" panose="020B0604020202020204" pitchFamily="34" charset="0"/>
              <a:buChar char="•"/>
            </a:pPr>
            <a:r>
              <a:rPr lang="en-US" sz="1400" dirty="0"/>
              <a:t>Fills out the attached Test Plan form (preferably before the die design is sent out) and is the Supreme Guru’s point of contact</a:t>
            </a:r>
          </a:p>
          <a:p>
            <a:pPr marL="1200150" lvl="2" indent="-285750">
              <a:buFont typeface="Arial" panose="020B0604020202020204" pitchFamily="34" charset="0"/>
              <a:buChar char="•"/>
            </a:pPr>
            <a:r>
              <a:rPr lang="en-US" sz="1400" dirty="0"/>
              <a:t>Holds a Test Plan Review with First Mate and at least 2 other students </a:t>
            </a:r>
          </a:p>
          <a:p>
            <a:pPr marL="1200150" lvl="2" indent="-285750">
              <a:buFont typeface="Arial" panose="020B0604020202020204" pitchFamily="34" charset="0"/>
              <a:buChar char="•"/>
            </a:pPr>
            <a:r>
              <a:rPr lang="en-US" sz="1400" dirty="0"/>
              <a:t>Written Test Plan should include die-attach tests to be done between sending boards on to the subsequent vendors</a:t>
            </a:r>
          </a:p>
          <a:p>
            <a:pPr marL="742950" lvl="1" indent="-285750">
              <a:buFont typeface="Arial" panose="020B0604020202020204" pitchFamily="34" charset="0"/>
              <a:buChar char="•"/>
            </a:pPr>
            <a:r>
              <a:rPr lang="en-US" sz="1400" dirty="0"/>
              <a:t>Maintains a log of testing results and then saves Test Reports to the board repo … for institutional memory</a:t>
            </a:r>
          </a:p>
          <a:p>
            <a:pPr marL="742950" lvl="1" indent="-285750">
              <a:buFont typeface="Arial" panose="020B0604020202020204" pitchFamily="34" charset="0"/>
              <a:buChar char="•"/>
            </a:pPr>
            <a:r>
              <a:rPr lang="en-US" sz="1400" dirty="0"/>
              <a:t>Prepares the board schematic and chooses physical parts to use (i.e. supplies manufacturers’ part numbers)</a:t>
            </a:r>
          </a:p>
          <a:p>
            <a:pPr marL="742950" lvl="1" indent="-285750">
              <a:buFont typeface="Arial" panose="020B0604020202020204" pitchFamily="34" charset="0"/>
              <a:buChar char="•"/>
            </a:pPr>
            <a:r>
              <a:rPr lang="en-US" sz="1400" dirty="0"/>
              <a:t>Communicates with the chip design team to reach consensus on assembly choices, which vendors to use, how many boards to request quotes for, how many to get stuffed, what the order of vendors will be, etc.</a:t>
            </a:r>
          </a:p>
          <a:p>
            <a:pPr marL="742950" lvl="1" indent="-285750">
              <a:buFont typeface="Arial" panose="020B0604020202020204" pitchFamily="34" charset="0"/>
              <a:buChar char="•"/>
            </a:pPr>
            <a:r>
              <a:rPr lang="en-US" sz="1400" dirty="0"/>
              <a:t>Communicates with the Chief Shepherd of another board project if more than one board design is to be fabricated on a given panel</a:t>
            </a:r>
          </a:p>
          <a:p>
            <a:pPr marL="742950" lvl="1" indent="-285750">
              <a:buFont typeface="Arial" panose="020B0604020202020204" pitchFamily="34" charset="0"/>
              <a:buChar char="•"/>
            </a:pPr>
            <a:r>
              <a:rPr lang="en-US" sz="1400" dirty="0"/>
              <a:t>Communicates with all vendors:</a:t>
            </a:r>
          </a:p>
          <a:p>
            <a:pPr marL="1200150" lvl="2" indent="-285750">
              <a:buFont typeface="Arial" panose="020B0604020202020204" pitchFamily="34" charset="0"/>
              <a:buChar char="•"/>
            </a:pPr>
            <a:r>
              <a:rPr lang="en-US" sz="1400" dirty="0"/>
              <a:t>Submits requests for quotes</a:t>
            </a:r>
          </a:p>
          <a:p>
            <a:pPr marL="1200150" lvl="2" indent="-285750">
              <a:buFont typeface="Arial" panose="020B0604020202020204" pitchFamily="34" charset="0"/>
              <a:buChar char="•"/>
            </a:pPr>
            <a:r>
              <a:rPr lang="en-US" sz="1400" dirty="0"/>
              <a:t>Submits purchase requests</a:t>
            </a:r>
          </a:p>
          <a:p>
            <a:pPr marL="1200150" lvl="2" indent="-285750">
              <a:buFont typeface="Arial" panose="020B0604020202020204" pitchFamily="34" charset="0"/>
              <a:buChar char="•"/>
            </a:pPr>
            <a:r>
              <a:rPr lang="en-US" sz="1400" dirty="0"/>
              <a:t>Orders parts</a:t>
            </a:r>
          </a:p>
          <a:p>
            <a:pPr marL="1200150" lvl="2" indent="-285750">
              <a:buFont typeface="Arial" panose="020B0604020202020204" pitchFamily="34" charset="0"/>
              <a:buChar char="•"/>
            </a:pPr>
            <a:r>
              <a:rPr lang="en-US" sz="1400" dirty="0"/>
              <a:t>Delivers or mails parts/boards to fab/assembly houses</a:t>
            </a:r>
          </a:p>
          <a:p>
            <a:pPr marL="742950" lvl="1" indent="-285750">
              <a:buFont typeface="Arial" panose="020B0604020202020204" pitchFamily="34" charset="0"/>
              <a:buChar char="•"/>
            </a:pPr>
            <a:r>
              <a:rPr lang="en-US" sz="1400" dirty="0"/>
              <a:t>Responds to design team for all questions from design team regarding when boards will be back</a:t>
            </a:r>
          </a:p>
          <a:p>
            <a:pPr marL="742950" lvl="1" indent="-285750">
              <a:buFont typeface="Arial" panose="020B0604020202020204" pitchFamily="34" charset="0"/>
              <a:buChar char="•"/>
            </a:pPr>
            <a:r>
              <a:rPr lang="en-US" sz="1400" dirty="0"/>
              <a:t>Tests and debugs the board.  Follows up with vendors on all issues including die attach, board fabrication mistakes, assembly mistakes, &amp; stencil issues</a:t>
            </a:r>
          </a:p>
          <a:p>
            <a:pPr marL="742950" lvl="1" indent="-285750">
              <a:buFont typeface="Arial" panose="020B0604020202020204" pitchFamily="34" charset="0"/>
              <a:buChar char="•"/>
            </a:pPr>
            <a:r>
              <a:rPr lang="en-US" sz="1400" dirty="0"/>
              <a:t>Writes up the Test Report and pushes it the repo before requesting Supreme Guru to help with a re-spin</a:t>
            </a:r>
          </a:p>
          <a:p>
            <a:pPr marL="742950" lvl="1" indent="-285750">
              <a:buFont typeface="Arial" panose="020B0604020202020204" pitchFamily="34" charset="0"/>
              <a:buChar char="•"/>
            </a:pPr>
            <a:endParaRPr lang="en-US" sz="1400" dirty="0"/>
          </a:p>
          <a:p>
            <a:r>
              <a:rPr lang="en-US" sz="1400" dirty="0"/>
              <a:t>2)  </a:t>
            </a:r>
            <a:r>
              <a:rPr lang="en-US" sz="1600" dirty="0"/>
              <a:t>First Mate</a:t>
            </a:r>
          </a:p>
          <a:p>
            <a:pPr marL="742950" lvl="1" indent="-285750">
              <a:buFont typeface="Arial" panose="020B0604020202020204" pitchFamily="34" charset="0"/>
              <a:buChar char="•"/>
            </a:pPr>
            <a:r>
              <a:rPr lang="en-US" sz="1400" dirty="0"/>
              <a:t>Helps the Chief Shepherd with whatever the Chief Shepherd requests of him/her</a:t>
            </a:r>
          </a:p>
        </p:txBody>
      </p:sp>
    </p:spTree>
    <p:extLst>
      <p:ext uri="{BB962C8B-B14F-4D97-AF65-F5344CB8AC3E}">
        <p14:creationId xmlns:p14="http://schemas.microsoft.com/office/powerpoint/2010/main" val="2121548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30</a:t>
            </a:fld>
            <a:endParaRPr lang="en-US"/>
          </a:p>
        </p:txBody>
      </p:sp>
      <p:sp>
        <p:nvSpPr>
          <p:cNvPr id="3" name="TextBox 2"/>
          <p:cNvSpPr txBox="1"/>
          <p:nvPr/>
        </p:nvSpPr>
        <p:spPr>
          <a:xfrm>
            <a:off x="1461795" y="2258846"/>
            <a:ext cx="10730205" cy="307777"/>
          </a:xfrm>
          <a:prstGeom prst="rect">
            <a:avLst/>
          </a:prstGeom>
          <a:noFill/>
        </p:spPr>
        <p:txBody>
          <a:bodyPr wrap="square" rtlCol="0">
            <a:spAutoFit/>
          </a:bodyPr>
          <a:lstStyle/>
          <a:p>
            <a:r>
              <a:rPr lang="en-US" sz="1400" dirty="0">
                <a:hlinkClick r:id="rId2"/>
              </a:rPr>
              <a:t>https://www.formfactor.com/download/infinity-probe-mechanical-layout-rules/?wpdmdl=1850&amp;refresh=5cd3297fd6bd71557342591</a:t>
            </a:r>
            <a:endParaRPr lang="en-US" sz="1400" dirty="0"/>
          </a:p>
        </p:txBody>
      </p:sp>
      <p:pic>
        <p:nvPicPr>
          <p:cNvPr id="6" name="Picture 5"/>
          <p:cNvPicPr>
            <a:picLocks noChangeAspect="1"/>
          </p:cNvPicPr>
          <p:nvPr/>
        </p:nvPicPr>
        <p:blipFill>
          <a:blip r:embed="rId3"/>
          <a:stretch>
            <a:fillRect/>
          </a:stretch>
        </p:blipFill>
        <p:spPr>
          <a:xfrm>
            <a:off x="1670179" y="4851790"/>
            <a:ext cx="5629275" cy="1314450"/>
          </a:xfrm>
          <a:prstGeom prst="rect">
            <a:avLst/>
          </a:prstGeom>
        </p:spPr>
      </p:pic>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Things to Consider Before Tape-out of the Die (cont’d)</a:t>
            </a:r>
          </a:p>
        </p:txBody>
      </p:sp>
      <p:sp>
        <p:nvSpPr>
          <p:cNvPr id="4" name="TextBox 3"/>
          <p:cNvSpPr txBox="1"/>
          <p:nvPr/>
        </p:nvSpPr>
        <p:spPr>
          <a:xfrm>
            <a:off x="410547" y="1240971"/>
            <a:ext cx="11075437" cy="3323987"/>
          </a:xfrm>
          <a:prstGeom prst="rect">
            <a:avLst/>
          </a:prstGeom>
          <a:noFill/>
        </p:spPr>
        <p:txBody>
          <a:bodyPr wrap="square" rtlCol="0">
            <a:spAutoFit/>
          </a:bodyPr>
          <a:lstStyle/>
          <a:p>
            <a:r>
              <a:rPr lang="en-US" sz="1400" dirty="0"/>
              <a:t>If you plan on probing your die with BWRC’s probe station:</a:t>
            </a:r>
          </a:p>
          <a:p>
            <a:pPr marL="742950" lvl="1" indent="-285750">
              <a:buFont typeface="Arial" panose="020B0604020202020204" pitchFamily="34" charset="0"/>
              <a:buChar char="•"/>
            </a:pPr>
            <a:r>
              <a:rPr lang="en-US" sz="1400" dirty="0"/>
              <a:t>Check which probes are available (most are either 100 </a:t>
            </a:r>
            <a:r>
              <a:rPr lang="en-US" sz="1400" dirty="0">
                <a:latin typeface="Symbol" panose="05050102010706020507" pitchFamily="18" charset="2"/>
              </a:rPr>
              <a:t>m</a:t>
            </a:r>
            <a:r>
              <a:rPr lang="en-US" sz="1400" dirty="0"/>
              <a:t>m or 150 m pitch)</a:t>
            </a:r>
          </a:p>
          <a:p>
            <a:pPr marL="742950" lvl="1" indent="-285750">
              <a:buFont typeface="Arial" panose="020B0604020202020204" pitchFamily="34" charset="0"/>
              <a:buChar char="•"/>
            </a:pPr>
            <a:r>
              <a:rPr lang="en-US" sz="1400" dirty="0"/>
              <a:t>If you need to order a probe, order early (they can have extended lead times)</a:t>
            </a:r>
          </a:p>
          <a:p>
            <a:pPr marL="742950" lvl="1" indent="-285750">
              <a:buFont typeface="Arial" panose="020B0604020202020204" pitchFamily="34" charset="0"/>
              <a:buChar char="•"/>
            </a:pPr>
            <a:r>
              <a:rPr lang="en-US" sz="1400" dirty="0"/>
              <a:t>Read this app note on pads for probing (from Cascade </a:t>
            </a:r>
            <a:r>
              <a:rPr lang="en-US" sz="1400" dirty="0" err="1"/>
              <a:t>Microtech</a:t>
            </a:r>
            <a:r>
              <a:rPr lang="en-US" sz="1400" dirty="0"/>
              <a:t>, recently bought by Form Factor)</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Note that the probe end itself is wider than the pads on your die which you will be probing</a:t>
            </a:r>
          </a:p>
          <a:p>
            <a:pPr marL="1200150" lvl="2" indent="-285750">
              <a:buFont typeface="Arial" panose="020B0604020202020204" pitchFamily="34" charset="0"/>
              <a:buChar char="•"/>
            </a:pPr>
            <a:r>
              <a:rPr lang="en-US" sz="1400" dirty="0"/>
              <a:t>Design your die to leave enough space from nearby bond pads, such that your probe can touch down and fit</a:t>
            </a:r>
          </a:p>
          <a:p>
            <a:pPr marL="1200150" lvl="2" indent="-285750">
              <a:buFont typeface="Arial" panose="020B0604020202020204" pitchFamily="34" charset="0"/>
              <a:buChar char="•"/>
            </a:pPr>
            <a:r>
              <a:rPr lang="en-US" sz="1400" dirty="0"/>
              <a:t>Typically, dies to be probed will also have pads which need to be </a:t>
            </a:r>
            <a:r>
              <a:rPr lang="en-US" sz="1400" dirty="0" err="1"/>
              <a:t>wirebonded</a:t>
            </a:r>
            <a:r>
              <a:rPr lang="en-US" sz="1400" dirty="0"/>
              <a:t> (to bring in power, etc.)</a:t>
            </a:r>
          </a:p>
          <a:p>
            <a:pPr marL="1657350" lvl="3" indent="-285750">
              <a:buFont typeface="Arial" panose="020B0604020202020204" pitchFamily="34" charset="0"/>
              <a:buChar char="•"/>
            </a:pPr>
            <a:r>
              <a:rPr lang="en-US" sz="1400" dirty="0" err="1"/>
              <a:t>Wirebond</a:t>
            </a:r>
            <a:r>
              <a:rPr lang="en-US" sz="1400" dirty="0"/>
              <a:t> pads on the die and </a:t>
            </a:r>
            <a:r>
              <a:rPr lang="en-US" sz="1400" dirty="0" err="1"/>
              <a:t>wirebond</a:t>
            </a:r>
            <a:r>
              <a:rPr lang="en-US" sz="1400" dirty="0"/>
              <a:t> pads on the board need to be large enough to accept the </a:t>
            </a:r>
            <a:r>
              <a:rPr lang="en-US" sz="1400" dirty="0" err="1"/>
              <a:t>wirebond</a:t>
            </a:r>
            <a:endParaRPr lang="en-US" sz="1400" dirty="0"/>
          </a:p>
          <a:p>
            <a:pPr marL="1657350" lvl="3" indent="-285750">
              <a:buFont typeface="Arial" panose="020B0604020202020204" pitchFamily="34" charset="0"/>
              <a:buChar char="•"/>
            </a:pPr>
            <a:r>
              <a:rPr lang="en-US" sz="1400" dirty="0"/>
              <a:t>Contact your </a:t>
            </a:r>
            <a:r>
              <a:rPr lang="en-US" sz="1400" dirty="0" err="1"/>
              <a:t>wirebond</a:t>
            </a:r>
            <a:r>
              <a:rPr lang="en-US" sz="1400" dirty="0"/>
              <a:t> house (e.g. </a:t>
            </a:r>
            <a:r>
              <a:rPr lang="en-US" sz="1400" dirty="0" err="1"/>
              <a:t>Quik</a:t>
            </a:r>
            <a:r>
              <a:rPr lang="en-US" sz="1400" dirty="0"/>
              <a:t>-Pak, </a:t>
            </a:r>
            <a:r>
              <a:rPr lang="en-US" sz="1400" dirty="0" err="1"/>
              <a:t>Nexlogic</a:t>
            </a:r>
            <a:r>
              <a:rPr lang="en-US" sz="1400" dirty="0"/>
              <a:t>, etc.) about required board surface finish</a:t>
            </a:r>
          </a:p>
          <a:p>
            <a:pPr marL="2114550" lvl="4" indent="-285750">
              <a:buFont typeface="Arial" panose="020B0604020202020204" pitchFamily="34" charset="0"/>
              <a:buChar char="•"/>
            </a:pPr>
            <a:r>
              <a:rPr lang="en-US" sz="1400" dirty="0"/>
              <a:t>A board house can put soft-bondable gold on your board’s pads which require </a:t>
            </a:r>
            <a:r>
              <a:rPr lang="en-US" sz="1400" dirty="0" err="1"/>
              <a:t>wirebonding</a:t>
            </a:r>
            <a:endParaRPr lang="en-US" sz="1400" dirty="0"/>
          </a:p>
          <a:p>
            <a:pPr marL="2114550" lvl="4" indent="-285750">
              <a:buFont typeface="Arial" panose="020B0604020202020204" pitchFamily="34" charset="0"/>
              <a:buChar char="•"/>
            </a:pPr>
            <a:r>
              <a:rPr lang="en-US" sz="1400" dirty="0"/>
              <a:t>… and cheaper (thinner) gold on the rest of your board</a:t>
            </a:r>
          </a:p>
          <a:p>
            <a:pPr marL="1657350" lvl="3" indent="-285750">
              <a:buFont typeface="Arial" panose="020B0604020202020204" pitchFamily="34" charset="0"/>
              <a:buChar char="•"/>
            </a:pPr>
            <a:endParaRPr lang="en-US" sz="1400" dirty="0"/>
          </a:p>
        </p:txBody>
      </p:sp>
      <p:sp>
        <p:nvSpPr>
          <p:cNvPr id="5" name="TextBox 4"/>
          <p:cNvSpPr txBox="1"/>
          <p:nvPr/>
        </p:nvSpPr>
        <p:spPr>
          <a:xfrm>
            <a:off x="410547" y="4544013"/>
            <a:ext cx="5868955" cy="307777"/>
          </a:xfrm>
          <a:prstGeom prst="rect">
            <a:avLst/>
          </a:prstGeom>
          <a:noFill/>
        </p:spPr>
        <p:txBody>
          <a:bodyPr wrap="square" rtlCol="0">
            <a:spAutoFit/>
          </a:bodyPr>
          <a:lstStyle/>
          <a:p>
            <a:r>
              <a:rPr lang="en-US" sz="1400" dirty="0"/>
              <a:t>Lorenzo </a:t>
            </a:r>
            <a:r>
              <a:rPr lang="en-US" sz="1400" dirty="0" err="1"/>
              <a:t>Iotti</a:t>
            </a:r>
            <a:r>
              <a:rPr lang="en-US" sz="1400" dirty="0"/>
              <a:t> has created some footprints for pad probing:</a:t>
            </a:r>
          </a:p>
        </p:txBody>
      </p:sp>
    </p:spTree>
    <p:extLst>
      <p:ext uri="{BB962C8B-B14F-4D97-AF65-F5344CB8AC3E}">
        <p14:creationId xmlns:p14="http://schemas.microsoft.com/office/powerpoint/2010/main" val="3638622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solidFill>
                  <a:srgbClr val="FF0000"/>
                </a:solidFill>
              </a:rPr>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20933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32</a:t>
            </a:fld>
            <a:endParaRPr lang="en-US"/>
          </a:p>
        </p:txBody>
      </p:sp>
      <p:sp>
        <p:nvSpPr>
          <p:cNvPr id="3" name="TextBox 2"/>
          <p:cNvSpPr txBox="1"/>
          <p:nvPr/>
        </p:nvSpPr>
        <p:spPr>
          <a:xfrm>
            <a:off x="2415074" y="438539"/>
            <a:ext cx="7361853" cy="430887"/>
          </a:xfrm>
          <a:prstGeom prst="rect">
            <a:avLst/>
          </a:prstGeom>
          <a:noFill/>
        </p:spPr>
        <p:txBody>
          <a:bodyPr wrap="square" rtlCol="0">
            <a:spAutoFit/>
          </a:bodyPr>
          <a:lstStyle/>
          <a:p>
            <a:pPr algn="ctr"/>
            <a:r>
              <a:rPr lang="en-US" sz="2200" dirty="0"/>
              <a:t>Appendix C:  Packages and Die-on-Board Explained</a:t>
            </a:r>
          </a:p>
        </p:txBody>
      </p:sp>
      <p:sp>
        <p:nvSpPr>
          <p:cNvPr id="5" name="TextBox 4"/>
          <p:cNvSpPr txBox="1"/>
          <p:nvPr/>
        </p:nvSpPr>
        <p:spPr>
          <a:xfrm>
            <a:off x="206477" y="1297858"/>
            <a:ext cx="11547988" cy="1384995"/>
          </a:xfrm>
          <a:prstGeom prst="rect">
            <a:avLst/>
          </a:prstGeom>
          <a:noFill/>
        </p:spPr>
        <p:txBody>
          <a:bodyPr wrap="square" rtlCol="0">
            <a:spAutoFit/>
          </a:bodyPr>
          <a:lstStyle/>
          <a:p>
            <a:r>
              <a:rPr lang="en-US" sz="1400" dirty="0"/>
              <a:t>There is a lot of lingo involved when a chip designer needs to communicate to a board designer.  This appendix defines the terms used in this Test Plan Form.  </a:t>
            </a:r>
          </a:p>
          <a:p>
            <a:endParaRPr lang="en-US" sz="1400" dirty="0"/>
          </a:p>
          <a:p>
            <a:r>
              <a:rPr lang="en-US" sz="1400" dirty="0"/>
              <a:t>What do we mean by package?  interposer?  flip-chip?  die-on-board?  chip-on-board?  bump?  ball?  pad?  footprint?</a:t>
            </a:r>
          </a:p>
          <a:p>
            <a:endParaRPr lang="en-US" sz="1400" dirty="0"/>
          </a:p>
          <a:p>
            <a:r>
              <a:rPr lang="en-US" sz="1400" dirty="0"/>
              <a:t>I use the word "ball" to refer to big solder balls that are put onto BGA packages, while I use the word "bump" to refer to the tiny solder bumps on your die when you receive your die from the foundry.  A BGA package (ball grid array package) looks like this: </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4777" y="3770314"/>
            <a:ext cx="3894558" cy="2586036"/>
          </a:xfrm>
          <a:prstGeom prst="rect">
            <a:avLst/>
          </a:prstGeom>
        </p:spPr>
      </p:pic>
    </p:spTree>
    <p:extLst>
      <p:ext uri="{BB962C8B-B14F-4D97-AF65-F5344CB8AC3E}">
        <p14:creationId xmlns:p14="http://schemas.microsoft.com/office/powerpoint/2010/main" val="250063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33</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3603" y="1504335"/>
            <a:ext cx="5800758" cy="435056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300838" y="5076275"/>
            <a:ext cx="5463502" cy="1294819"/>
          </a:xfrm>
          <a:prstGeom prst="rect">
            <a:avLst/>
          </a:prstGeom>
        </p:spPr>
      </p:pic>
      <p:sp>
        <p:nvSpPr>
          <p:cNvPr id="6" name="TextBox 5"/>
          <p:cNvSpPr txBox="1"/>
          <p:nvPr/>
        </p:nvSpPr>
        <p:spPr>
          <a:xfrm>
            <a:off x="604684" y="415290"/>
            <a:ext cx="10749116" cy="738664"/>
          </a:xfrm>
          <a:prstGeom prst="rect">
            <a:avLst/>
          </a:prstGeom>
          <a:noFill/>
        </p:spPr>
        <p:txBody>
          <a:bodyPr wrap="square" rtlCol="0">
            <a:spAutoFit/>
          </a:bodyPr>
          <a:lstStyle/>
          <a:p>
            <a:r>
              <a:rPr lang="en-US" sz="1400" dirty="0"/>
              <a:t>Of course, BGAs are just one type of package.  In this document, when I use the word “package” I’m thinking of all the different types of packages of commercially available chips.  For example, there are a number of different packages shown in this photo of one slice of the Discrete Hydra 1.0 </a:t>
            </a:r>
            <a:r>
              <a:rPr lang="en-US" sz="1400" dirty="0" err="1"/>
              <a:t>basestation</a:t>
            </a:r>
            <a:r>
              <a:rPr lang="en-US" sz="1400" dirty="0"/>
              <a:t>:</a:t>
            </a:r>
          </a:p>
        </p:txBody>
      </p:sp>
      <p:sp>
        <p:nvSpPr>
          <p:cNvPr id="7" name="TextBox 6"/>
          <p:cNvSpPr txBox="1"/>
          <p:nvPr/>
        </p:nvSpPr>
        <p:spPr>
          <a:xfrm>
            <a:off x="6938318" y="4650514"/>
            <a:ext cx="4188542" cy="307777"/>
          </a:xfrm>
          <a:prstGeom prst="rect">
            <a:avLst/>
          </a:prstGeom>
          <a:noFill/>
        </p:spPr>
        <p:txBody>
          <a:bodyPr wrap="square" rtlCol="0">
            <a:spAutoFit/>
          </a:bodyPr>
          <a:lstStyle/>
          <a:p>
            <a:pPr algn="ctr"/>
            <a:r>
              <a:rPr lang="en-US" sz="1400" dirty="0"/>
              <a:t>Discrete Hydra’s ADC board</a:t>
            </a:r>
          </a:p>
        </p:txBody>
      </p:sp>
      <p:cxnSp>
        <p:nvCxnSpPr>
          <p:cNvPr id="9" name="Straight Arrow Connector 8"/>
          <p:cNvCxnSpPr/>
          <p:nvPr/>
        </p:nvCxnSpPr>
        <p:spPr>
          <a:xfrm flipH="1" flipV="1">
            <a:off x="2757948" y="5161935"/>
            <a:ext cx="3542890" cy="8111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74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34</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21702" y="2851919"/>
            <a:ext cx="3839752" cy="3504431"/>
          </a:xfrm>
          <a:prstGeom prst="rect">
            <a:avLst/>
          </a:prstGeom>
        </p:spPr>
      </p:pic>
      <p:sp>
        <p:nvSpPr>
          <p:cNvPr id="4" name="TextBox 3"/>
          <p:cNvSpPr txBox="1"/>
          <p:nvPr/>
        </p:nvSpPr>
        <p:spPr>
          <a:xfrm>
            <a:off x="176981" y="280219"/>
            <a:ext cx="11680722" cy="2031325"/>
          </a:xfrm>
          <a:prstGeom prst="rect">
            <a:avLst/>
          </a:prstGeom>
          <a:noFill/>
        </p:spPr>
        <p:txBody>
          <a:bodyPr wrap="square" rtlCol="0">
            <a:spAutoFit/>
          </a:bodyPr>
          <a:lstStyle/>
          <a:p>
            <a:r>
              <a:rPr lang="en-US" sz="1400" dirty="0"/>
              <a:t>Less commonly, you can buy a “wafer-level-packaged chip” such as this part.  For instance TI and Maxim have a number of chips which they sell in this sort of “package” (which is really un-packaged … i.e. no package at all).  TI has a line of “tiny logic” in this form factor, and both companies sell small LDOs and switching regulators like this.  This is just a silicon die with solder balls attached directly to a redistribution layer.  Parts such as these typically come with a ball pitch of 0.4mm or 0.5mm … but never smaller than 0.4mm.  Usually, these types of parts have only a few balls.  The advantage of such an unpackaged chip is that it’s cheap and it saves space.  </a:t>
            </a:r>
          </a:p>
          <a:p>
            <a:endParaRPr lang="en-US" sz="1400" dirty="0"/>
          </a:p>
          <a:p>
            <a:r>
              <a:rPr lang="en-US" sz="1400" dirty="0"/>
              <a:t>At BWRC, we wish to do something similar for the purpose of testing our custom dies.  Mainly, it would be nice to not have to go through the expense and delay of getting a chip packaged by a packaging house such as Kyocera, etc.  But before we get into some of the “die-on-board” attempts we’ve been doing at BWRC recently, let’s go back to </a:t>
            </a:r>
            <a:r>
              <a:rPr lang="en-US" sz="1400" dirty="0" err="1"/>
              <a:t>wirebonding</a:t>
            </a:r>
            <a:r>
              <a:rPr lang="en-US" sz="1400" dirty="0"/>
              <a:t> and BGAs.</a:t>
            </a:r>
          </a:p>
        </p:txBody>
      </p:sp>
    </p:spTree>
    <p:extLst>
      <p:ext uri="{BB962C8B-B14F-4D97-AF65-F5344CB8AC3E}">
        <p14:creationId xmlns:p14="http://schemas.microsoft.com/office/powerpoint/2010/main" val="2206834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75638" y="1455809"/>
            <a:ext cx="5181510" cy="2577736"/>
          </a:xfrm>
          <a:prstGeom prst="rect">
            <a:avLst/>
          </a:prstGeom>
        </p:spPr>
      </p:pic>
      <p:pic>
        <p:nvPicPr>
          <p:cNvPr id="4" name="Google Shape;498;p37"/>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936226" y="1587068"/>
            <a:ext cx="5051322" cy="4900002"/>
          </a:xfrm>
          <a:prstGeom prst="rect">
            <a:avLst/>
          </a:prstGeom>
          <a:noFill/>
          <a:ln>
            <a:noFill/>
          </a:ln>
        </p:spPr>
      </p:pic>
      <p:sp>
        <p:nvSpPr>
          <p:cNvPr id="5" name="TextBox 4"/>
          <p:cNvSpPr txBox="1"/>
          <p:nvPr/>
        </p:nvSpPr>
        <p:spPr>
          <a:xfrm>
            <a:off x="103239" y="162232"/>
            <a:ext cx="11665974" cy="523220"/>
          </a:xfrm>
          <a:prstGeom prst="rect">
            <a:avLst/>
          </a:prstGeom>
          <a:noFill/>
        </p:spPr>
        <p:txBody>
          <a:bodyPr wrap="square" rtlCol="0">
            <a:spAutoFit/>
          </a:bodyPr>
          <a:lstStyle/>
          <a:p>
            <a:r>
              <a:rPr lang="en-US" sz="1400" dirty="0"/>
              <a:t>A number of BWRC projects have used </a:t>
            </a:r>
            <a:r>
              <a:rPr lang="en-US" sz="1400" dirty="0" err="1"/>
              <a:t>wirebonded</a:t>
            </a:r>
            <a:r>
              <a:rPr lang="en-US" sz="1400" dirty="0"/>
              <a:t> die.  For instance, on this frontend receiver board for Discrete Hydra 1.0, there are 4 GaAs chips (LNA/downconverters) which are </a:t>
            </a:r>
            <a:r>
              <a:rPr lang="en-US" sz="1400" dirty="0" err="1"/>
              <a:t>wirebonded</a:t>
            </a:r>
            <a:r>
              <a:rPr lang="en-US" sz="1400" dirty="0"/>
              <a:t> directly to a printed circuit board (this could be called chip-on-board).</a:t>
            </a:r>
          </a:p>
        </p:txBody>
      </p:sp>
      <p:sp>
        <p:nvSpPr>
          <p:cNvPr id="6" name="TextBox 5"/>
          <p:cNvSpPr txBox="1"/>
          <p:nvPr/>
        </p:nvSpPr>
        <p:spPr>
          <a:xfrm>
            <a:off x="527948" y="1148032"/>
            <a:ext cx="5029200" cy="307777"/>
          </a:xfrm>
          <a:prstGeom prst="rect">
            <a:avLst/>
          </a:prstGeom>
          <a:noFill/>
        </p:spPr>
        <p:txBody>
          <a:bodyPr wrap="square" rtlCol="0">
            <a:spAutoFit/>
          </a:bodyPr>
          <a:lstStyle/>
          <a:p>
            <a:r>
              <a:rPr lang="en-US" sz="1400" dirty="0"/>
              <a:t>Discrete Hydra 1.0 receiver board back side with packaged parts:</a:t>
            </a:r>
          </a:p>
        </p:txBody>
      </p:sp>
      <p:sp>
        <p:nvSpPr>
          <p:cNvPr id="7" name="TextBox 6"/>
          <p:cNvSpPr txBox="1"/>
          <p:nvPr/>
        </p:nvSpPr>
        <p:spPr>
          <a:xfrm>
            <a:off x="5936226" y="848404"/>
            <a:ext cx="5051322" cy="738664"/>
          </a:xfrm>
          <a:prstGeom prst="rect">
            <a:avLst/>
          </a:prstGeom>
          <a:noFill/>
        </p:spPr>
        <p:txBody>
          <a:bodyPr wrap="square" rtlCol="0">
            <a:spAutoFit/>
          </a:bodyPr>
          <a:lstStyle/>
          <a:p>
            <a:r>
              <a:rPr lang="en-US" sz="1400" dirty="0"/>
              <a:t>The board’s top side has laser-etch cavities that these die get glued into (which makes the </a:t>
            </a:r>
            <a:r>
              <a:rPr lang="en-US" sz="1400" dirty="0" err="1"/>
              <a:t>wirebonds</a:t>
            </a:r>
            <a:r>
              <a:rPr lang="en-US" sz="1400" dirty="0"/>
              <a:t> as flat and short as possible for least inductance):</a:t>
            </a:r>
          </a:p>
        </p:txBody>
      </p:sp>
    </p:spTree>
    <p:extLst>
      <p:ext uri="{BB962C8B-B14F-4D97-AF65-F5344CB8AC3E}">
        <p14:creationId xmlns:p14="http://schemas.microsoft.com/office/powerpoint/2010/main" val="37984355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36</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6332" y="1490102"/>
            <a:ext cx="3246474" cy="4641952"/>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331005" y="1490102"/>
            <a:ext cx="4559189" cy="4463942"/>
          </a:xfrm>
          <a:prstGeom prst="rect">
            <a:avLst/>
          </a:prstGeom>
        </p:spPr>
      </p:pic>
      <p:sp>
        <p:nvSpPr>
          <p:cNvPr id="5" name="TextBox 4"/>
          <p:cNvSpPr txBox="1"/>
          <p:nvPr/>
        </p:nvSpPr>
        <p:spPr>
          <a:xfrm>
            <a:off x="132735" y="176981"/>
            <a:ext cx="11946194" cy="307777"/>
          </a:xfrm>
          <a:prstGeom prst="rect">
            <a:avLst/>
          </a:prstGeom>
          <a:noFill/>
        </p:spPr>
        <p:txBody>
          <a:bodyPr wrap="square" rtlCol="0">
            <a:spAutoFit/>
          </a:bodyPr>
          <a:lstStyle/>
          <a:p>
            <a:r>
              <a:rPr lang="en-US" sz="1400" dirty="0"/>
              <a:t>Another example is this BROOM (Berkeley Resilient Out of Order Machine) die, also </a:t>
            </a:r>
            <a:r>
              <a:rPr lang="en-US" sz="1400" dirty="0" err="1"/>
              <a:t>wirebonded</a:t>
            </a:r>
            <a:r>
              <a:rPr lang="en-US" sz="1400" dirty="0"/>
              <a:t> directly to a printed circuit board:</a:t>
            </a:r>
          </a:p>
        </p:txBody>
      </p:sp>
      <p:sp>
        <p:nvSpPr>
          <p:cNvPr id="7" name="TextBox 6"/>
          <p:cNvSpPr txBox="1"/>
          <p:nvPr/>
        </p:nvSpPr>
        <p:spPr>
          <a:xfrm>
            <a:off x="1312606" y="1120877"/>
            <a:ext cx="2344994" cy="307777"/>
          </a:xfrm>
          <a:prstGeom prst="rect">
            <a:avLst/>
          </a:prstGeom>
          <a:noFill/>
        </p:spPr>
        <p:txBody>
          <a:bodyPr wrap="square" rtlCol="0">
            <a:spAutoFit/>
          </a:bodyPr>
          <a:lstStyle/>
          <a:p>
            <a:pPr algn="ctr"/>
            <a:r>
              <a:rPr lang="en-US" sz="1400" dirty="0"/>
              <a:t>Die photo</a:t>
            </a:r>
          </a:p>
        </p:txBody>
      </p:sp>
      <p:cxnSp>
        <p:nvCxnSpPr>
          <p:cNvPr id="10" name="Straight Arrow Connector 9"/>
          <p:cNvCxnSpPr/>
          <p:nvPr/>
        </p:nvCxnSpPr>
        <p:spPr>
          <a:xfrm>
            <a:off x="3819832" y="3333135"/>
            <a:ext cx="4395020" cy="3889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331005" y="751545"/>
            <a:ext cx="4391072" cy="738664"/>
          </a:xfrm>
          <a:prstGeom prst="rect">
            <a:avLst/>
          </a:prstGeom>
          <a:noFill/>
        </p:spPr>
        <p:txBody>
          <a:bodyPr wrap="square" rtlCol="0">
            <a:spAutoFit/>
          </a:bodyPr>
          <a:lstStyle/>
          <a:p>
            <a:r>
              <a:rPr lang="en-US" sz="1400" dirty="0"/>
              <a:t>Glop-top (a type of epoxy) was poured over these wires after this </a:t>
            </a:r>
            <a:r>
              <a:rPr lang="en-US" sz="1400" dirty="0" err="1"/>
              <a:t>wirebonding</a:t>
            </a:r>
            <a:r>
              <a:rPr lang="en-US" sz="1400" dirty="0"/>
              <a:t> step to protect the fragile </a:t>
            </a:r>
            <a:r>
              <a:rPr lang="en-US" sz="1400" dirty="0" err="1"/>
              <a:t>wirebonds</a:t>
            </a:r>
            <a:r>
              <a:rPr lang="en-US" sz="1400" dirty="0"/>
              <a:t> from damage.</a:t>
            </a:r>
          </a:p>
        </p:txBody>
      </p:sp>
    </p:spTree>
    <p:extLst>
      <p:ext uri="{BB962C8B-B14F-4D97-AF65-F5344CB8AC3E}">
        <p14:creationId xmlns:p14="http://schemas.microsoft.com/office/powerpoint/2010/main" val="34726141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A2F496C-C689-4890-B283-E156DBD5E1FA}" type="slidenum">
              <a:rPr lang="en-US" smtClean="0"/>
              <a:t>37</a:t>
            </a:fld>
            <a:endParaRPr lang="en-US"/>
          </a:p>
        </p:txBody>
      </p:sp>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198774" y="846527"/>
            <a:ext cx="5189481" cy="6012729"/>
          </a:xfrm>
          <a:prstGeom prst="rect">
            <a:avLst/>
          </a:prstGeom>
        </p:spPr>
      </p:pic>
      <p:sp>
        <p:nvSpPr>
          <p:cNvPr id="12" name="TextBox 11"/>
          <p:cNvSpPr txBox="1"/>
          <p:nvPr/>
        </p:nvSpPr>
        <p:spPr>
          <a:xfrm>
            <a:off x="0" y="75063"/>
            <a:ext cx="12192000" cy="307777"/>
          </a:xfrm>
          <a:prstGeom prst="rect">
            <a:avLst/>
          </a:prstGeom>
          <a:noFill/>
        </p:spPr>
        <p:txBody>
          <a:bodyPr wrap="square" rtlCol="0">
            <a:spAutoFit/>
          </a:bodyPr>
          <a:lstStyle/>
          <a:p>
            <a:r>
              <a:rPr lang="en-US" sz="1400" dirty="0"/>
              <a:t>This white printed circuit board holds a glop-top die (Hurricane1) which was </a:t>
            </a:r>
            <a:r>
              <a:rPr lang="en-US" sz="1400" dirty="0" err="1"/>
              <a:t>wirebonded</a:t>
            </a:r>
            <a:r>
              <a:rPr lang="en-US" sz="1400" dirty="0"/>
              <a:t> similarly to the BROOM chip:</a:t>
            </a:r>
          </a:p>
        </p:txBody>
      </p:sp>
      <p:cxnSp>
        <p:nvCxnSpPr>
          <p:cNvPr id="13" name="Straight Arrow Connector 12"/>
          <p:cNvCxnSpPr/>
          <p:nvPr/>
        </p:nvCxnSpPr>
        <p:spPr>
          <a:xfrm>
            <a:off x="5678129" y="444395"/>
            <a:ext cx="147484" cy="2446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229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38</a:t>
            </a:fld>
            <a:endParaRPr lang="en-US"/>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611986" y="2027480"/>
            <a:ext cx="5330240" cy="3327502"/>
          </a:xfrm>
          <a:prstGeom prst="rect">
            <a:avLst/>
          </a:prstGeom>
        </p:spPr>
      </p:pic>
      <p:sp>
        <p:nvSpPr>
          <p:cNvPr id="5" name="TextBox 4"/>
          <p:cNvSpPr txBox="1"/>
          <p:nvPr/>
        </p:nvSpPr>
        <p:spPr>
          <a:xfrm>
            <a:off x="157057" y="282210"/>
            <a:ext cx="11389893" cy="523220"/>
          </a:xfrm>
          <a:prstGeom prst="rect">
            <a:avLst/>
          </a:prstGeom>
          <a:noFill/>
        </p:spPr>
        <p:txBody>
          <a:bodyPr wrap="square" rtlCol="0">
            <a:spAutoFit/>
          </a:bodyPr>
          <a:lstStyle/>
          <a:p>
            <a:r>
              <a:rPr lang="en-US" sz="1400" dirty="0"/>
              <a:t>Other BWRC chips were packaged by a packaging house after the foundry run.  For instance, this CRAFT2 chip was put in this BGA package after a foundry run.  The test board was designed at BWRC and the package was assembled onto the test board by our local assembly house, </a:t>
            </a:r>
            <a:r>
              <a:rPr lang="en-US" sz="1400" dirty="0" err="1"/>
              <a:t>Digicom</a:t>
            </a:r>
            <a:r>
              <a:rPr lang="en-US" sz="1400" dirty="0"/>
              <a:t>:</a:t>
            </a:r>
          </a:p>
        </p:txBody>
      </p:sp>
    </p:spTree>
    <p:extLst>
      <p:ext uri="{BB962C8B-B14F-4D97-AF65-F5344CB8AC3E}">
        <p14:creationId xmlns:p14="http://schemas.microsoft.com/office/powerpoint/2010/main" val="2886607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76456" y="1701505"/>
            <a:ext cx="2327981" cy="1545809"/>
          </a:xfrm>
          <a:prstGeom prst="rect">
            <a:avLst/>
          </a:prstGeom>
        </p:spPr>
      </p:pic>
      <p:pic>
        <p:nvPicPr>
          <p:cNvPr id="3" name="Picture 2"/>
          <p:cNvPicPr>
            <a:picLocks noChangeAspect="1"/>
          </p:cNvPicPr>
          <p:nvPr/>
        </p:nvPicPr>
        <p:blipFill>
          <a:blip r:embed="rId3"/>
          <a:stretch>
            <a:fillRect/>
          </a:stretch>
        </p:blipFill>
        <p:spPr>
          <a:xfrm>
            <a:off x="1659209" y="3247314"/>
            <a:ext cx="8420455" cy="3312750"/>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016560" y="1541435"/>
            <a:ext cx="4700172" cy="1865948"/>
          </a:xfrm>
          <a:prstGeom prst="rect">
            <a:avLst/>
          </a:prstGeom>
        </p:spPr>
      </p:pic>
      <p:sp>
        <p:nvSpPr>
          <p:cNvPr id="5" name="TextBox 4"/>
          <p:cNvSpPr txBox="1"/>
          <p:nvPr/>
        </p:nvSpPr>
        <p:spPr>
          <a:xfrm>
            <a:off x="0" y="117987"/>
            <a:ext cx="12078929" cy="1384995"/>
          </a:xfrm>
          <a:prstGeom prst="rect">
            <a:avLst/>
          </a:prstGeom>
          <a:noFill/>
        </p:spPr>
        <p:txBody>
          <a:bodyPr wrap="square" rtlCol="0">
            <a:spAutoFit/>
          </a:bodyPr>
          <a:lstStyle/>
          <a:p>
            <a:r>
              <a:rPr lang="en-US" sz="1400" dirty="0"/>
              <a:t>What does it mean to have a die “put into a BGA package”?  It can mean a number of different things.  Internal to the package, the die could have been </a:t>
            </a:r>
            <a:r>
              <a:rPr lang="en-US" sz="1400" dirty="0" err="1"/>
              <a:t>wirebonded</a:t>
            </a:r>
            <a:r>
              <a:rPr lang="en-US" sz="1400" dirty="0"/>
              <a:t> or it could have been “flip-chipped”.  Flip-chipped means that the die came out of the foundry with tiny bumps on a very tight pitch … and then an interposer (fine-pitch) board was fabricated and the die was flipped over and solder-attached to the interposer board.  Then </a:t>
            </a:r>
            <a:r>
              <a:rPr lang="en-US" sz="1400" dirty="0" err="1"/>
              <a:t>underfill</a:t>
            </a:r>
            <a:r>
              <a:rPr lang="en-US" sz="1400" dirty="0"/>
              <a:t> (a type of epoxy) was injected under the die.  And then a cap (or some molded glop-top, another type of epoxy) was used to cover the die.  And then big bumps on a large pitch (&gt; 0.4mm) were attached to the bottom side of the interposer board.  This BGA packaging is typically done overseas by specialty packaging houses (</a:t>
            </a:r>
            <a:r>
              <a:rPr lang="en-US" sz="1400" dirty="0" err="1"/>
              <a:t>Keyocera</a:t>
            </a:r>
            <a:r>
              <a:rPr lang="en-US" sz="1400" dirty="0"/>
              <a:t>, Amkor, ASE, etc.).  It can be fairly expensive and those packaging houses primarily do large volumes.  Other foundries/companies also might have in-house BGA packaging.</a:t>
            </a:r>
          </a:p>
        </p:txBody>
      </p:sp>
      <p:sp>
        <p:nvSpPr>
          <p:cNvPr id="6" name="Slide Number Placeholder 5"/>
          <p:cNvSpPr>
            <a:spLocks noGrp="1"/>
          </p:cNvSpPr>
          <p:nvPr>
            <p:ph type="sldNum" sz="quarter" idx="12"/>
          </p:nvPr>
        </p:nvSpPr>
        <p:spPr/>
        <p:txBody>
          <a:bodyPr/>
          <a:lstStyle/>
          <a:p>
            <a:fld id="{DBE9D72D-E473-4B9D-84C0-B3E7B6CAA47D}" type="slidenum">
              <a:rPr lang="en-US" smtClean="0"/>
              <a:t>39</a:t>
            </a:fld>
            <a:endParaRPr lang="en-US"/>
          </a:p>
        </p:txBody>
      </p:sp>
    </p:spTree>
    <p:extLst>
      <p:ext uri="{BB962C8B-B14F-4D97-AF65-F5344CB8AC3E}">
        <p14:creationId xmlns:p14="http://schemas.microsoft.com/office/powerpoint/2010/main" val="2841164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6930" y="672838"/>
            <a:ext cx="10706985" cy="6001643"/>
          </a:xfrm>
          <a:prstGeom prst="rect">
            <a:avLst/>
          </a:prstGeom>
          <a:noFill/>
        </p:spPr>
        <p:txBody>
          <a:bodyPr wrap="square" rtlCol="0">
            <a:spAutoFit/>
          </a:bodyPr>
          <a:lstStyle/>
          <a:p>
            <a:pPr algn="ctr"/>
            <a:r>
              <a:rPr lang="en-US" dirty="0"/>
              <a:t>Responsibilities</a:t>
            </a:r>
          </a:p>
          <a:p>
            <a:endParaRPr lang="en-US" sz="1400" dirty="0"/>
          </a:p>
          <a:p>
            <a:pPr marL="342900" indent="-342900">
              <a:buAutoNum type="arabicParenR" startAt="3"/>
            </a:pPr>
            <a:r>
              <a:rPr lang="en-US" sz="1600" dirty="0"/>
              <a:t>Supreme Guru</a:t>
            </a:r>
          </a:p>
          <a:p>
            <a:pPr marL="742950" lvl="2" indent="-285750">
              <a:buFont typeface="Arial" panose="020B0604020202020204" pitchFamily="34" charset="0"/>
              <a:buChar char="•"/>
            </a:pPr>
            <a:r>
              <a:rPr lang="en-US" sz="1400" dirty="0"/>
              <a:t>Communicates with the Chief Shepherd</a:t>
            </a:r>
            <a:endParaRPr lang="en-US" sz="1600" dirty="0"/>
          </a:p>
          <a:p>
            <a:pPr marL="742950" lvl="1" indent="-285750">
              <a:buFont typeface="Arial" panose="020B0604020202020204" pitchFamily="34" charset="0"/>
              <a:buChar char="•"/>
            </a:pPr>
            <a:r>
              <a:rPr lang="en-US" sz="1400" dirty="0"/>
              <a:t>Maintenance of Part Sync components database (BWRC.mdb) to ensure naming conventions and correctness</a:t>
            </a:r>
          </a:p>
          <a:p>
            <a:pPr marL="742950" lvl="1" indent="-285750">
              <a:buFont typeface="Arial" panose="020B0604020202020204" pitchFamily="34" charset="0"/>
              <a:buChar char="•"/>
            </a:pPr>
            <a:r>
              <a:rPr lang="en-US" sz="1400" dirty="0"/>
              <a:t>Maintenance of </a:t>
            </a:r>
            <a:r>
              <a:rPr lang="en-US" sz="1400" dirty="0" err="1"/>
              <a:t>Altium</a:t>
            </a:r>
            <a:r>
              <a:rPr lang="en-US" sz="1400" dirty="0"/>
              <a:t> schematic, footprint and pad/via libraries (</a:t>
            </a:r>
            <a:r>
              <a:rPr lang="en-US" sz="1400" dirty="0" err="1"/>
              <a:t>BWRC.PcbLib</a:t>
            </a:r>
            <a:r>
              <a:rPr lang="en-US" sz="1400" dirty="0"/>
              <a:t>, </a:t>
            </a:r>
            <a:r>
              <a:rPr lang="en-US" sz="1400" dirty="0" err="1"/>
              <a:t>BWRC.SchLib</a:t>
            </a:r>
            <a:r>
              <a:rPr lang="en-US" sz="1400" dirty="0"/>
              <a:t>, </a:t>
            </a:r>
            <a:r>
              <a:rPr lang="en-US" sz="1400" dirty="0" err="1"/>
              <a:t>BWRC.PvLib</a:t>
            </a:r>
            <a:r>
              <a:rPr lang="en-US" sz="1400" dirty="0"/>
              <a:t>) to ensure consistency</a:t>
            </a:r>
            <a:endParaRPr lang="en-US" sz="1600" dirty="0"/>
          </a:p>
          <a:p>
            <a:pPr marL="742950" lvl="1" indent="-285750">
              <a:buFont typeface="Arial" panose="020B0604020202020204" pitchFamily="34" charset="0"/>
              <a:buChar char="•"/>
            </a:pPr>
            <a:r>
              <a:rPr lang="en-US" sz="1400" dirty="0"/>
              <a:t>Guidance to the Chief Shepherd regarding stack layups, board materials/plating, and shepherding a board thru vendors</a:t>
            </a:r>
          </a:p>
          <a:p>
            <a:pPr marL="742950" lvl="1" indent="-285750">
              <a:buFont typeface="Arial" panose="020B0604020202020204" pitchFamily="34" charset="0"/>
              <a:buChar char="•"/>
            </a:pPr>
            <a:r>
              <a:rPr lang="en-US" sz="1400" dirty="0"/>
              <a:t>Designs the board stack layup (i.e. via communicating with the Board Fabrication House)</a:t>
            </a:r>
          </a:p>
          <a:p>
            <a:pPr marL="742950" lvl="1" indent="-285750">
              <a:buFont typeface="Arial" panose="020B0604020202020204" pitchFamily="34" charset="0"/>
              <a:buChar char="•"/>
            </a:pPr>
            <a:r>
              <a:rPr lang="en-US" sz="1400" dirty="0"/>
              <a:t>Creates the PCB layout in </a:t>
            </a:r>
            <a:r>
              <a:rPr lang="en-US" sz="1400" dirty="0" err="1"/>
              <a:t>Altium</a:t>
            </a:r>
            <a:endParaRPr lang="en-US" sz="1400" dirty="0"/>
          </a:p>
          <a:p>
            <a:pPr marL="742950" lvl="1" indent="-285750">
              <a:buFont typeface="Arial" panose="020B0604020202020204" pitchFamily="34" charset="0"/>
              <a:buChar char="•"/>
            </a:pPr>
            <a:r>
              <a:rPr lang="en-US" sz="1400" dirty="0"/>
              <a:t>Creates </a:t>
            </a:r>
            <a:r>
              <a:rPr lang="en-US" sz="1400" dirty="0" err="1"/>
              <a:t>Gerbers</a:t>
            </a:r>
            <a:r>
              <a:rPr lang="en-US" sz="1400" dirty="0"/>
              <a:t> and package models for checking packages to footprints in BOM Builder</a:t>
            </a:r>
          </a:p>
          <a:p>
            <a:pPr marL="742950" lvl="1" indent="-285750">
              <a:buFont typeface="Arial" panose="020B0604020202020204" pitchFamily="34" charset="0"/>
              <a:buChar char="•"/>
            </a:pPr>
            <a:r>
              <a:rPr lang="en-US" sz="1400" dirty="0"/>
              <a:t>Creates Assembly BOM (BOM = Bill of Materials) for number of boards to be stuffed for use by assembly house</a:t>
            </a:r>
          </a:p>
          <a:p>
            <a:pPr marL="742950" lvl="1" indent="-285750">
              <a:buFont typeface="Arial" panose="020B0604020202020204" pitchFamily="34" charset="0"/>
              <a:buChar char="•"/>
            </a:pPr>
            <a:r>
              <a:rPr lang="en-US" sz="1400" dirty="0"/>
              <a:t>Create Purchasing BOM for components for number of boards to be stuffed, for Chief Shepherd’s purchasing task</a:t>
            </a:r>
          </a:p>
          <a:p>
            <a:pPr marL="742950" lvl="1" indent="-285750">
              <a:buFont typeface="Arial" panose="020B0604020202020204" pitchFamily="34" charset="0"/>
              <a:buChar char="•"/>
            </a:pPr>
            <a:r>
              <a:rPr lang="en-US" sz="1400" dirty="0"/>
              <a:t>Creates Smart PDF for use by assembly house</a:t>
            </a:r>
          </a:p>
          <a:p>
            <a:pPr marL="742950" lvl="1" indent="-285750">
              <a:buFont typeface="Arial" panose="020B0604020202020204" pitchFamily="34" charset="0"/>
              <a:buChar char="•"/>
            </a:pPr>
            <a:r>
              <a:rPr lang="en-US" sz="1400" dirty="0"/>
              <a:t>Checks ODB output files in </a:t>
            </a:r>
            <a:r>
              <a:rPr lang="en-US" sz="1400" dirty="0" err="1"/>
              <a:t>Viewmate</a:t>
            </a:r>
            <a:r>
              <a:rPr lang="en-US" sz="1400" dirty="0"/>
              <a:t> Deluxe and in EMS Magician</a:t>
            </a:r>
          </a:p>
          <a:p>
            <a:pPr marL="742950" lvl="1" indent="-285750">
              <a:buFont typeface="Arial" panose="020B0604020202020204" pitchFamily="34" charset="0"/>
              <a:buChar char="•"/>
            </a:pPr>
            <a:r>
              <a:rPr lang="en-US" sz="1400" dirty="0"/>
              <a:t>Creates ODB output design files and documentation files which Chief Shepherd sends to each vendor for requests for quotes</a:t>
            </a:r>
          </a:p>
          <a:p>
            <a:pPr marL="1200150" lvl="2" indent="-285750">
              <a:buFont typeface="Arial" panose="020B0604020202020204" pitchFamily="34" charset="0"/>
              <a:buChar char="•"/>
            </a:pPr>
            <a:r>
              <a:rPr lang="en-US" sz="1400" dirty="0"/>
              <a:t>Board fabrication house files</a:t>
            </a:r>
          </a:p>
          <a:p>
            <a:pPr marL="1200150" lvl="2" indent="-285750">
              <a:buFont typeface="Arial" panose="020B0604020202020204" pitchFamily="34" charset="0"/>
              <a:buChar char="•"/>
            </a:pPr>
            <a:r>
              <a:rPr lang="en-US" sz="1400" dirty="0"/>
              <a:t>Die attach house files</a:t>
            </a:r>
          </a:p>
          <a:p>
            <a:pPr marL="1200150" lvl="2" indent="-285750">
              <a:buFont typeface="Arial" panose="020B0604020202020204" pitchFamily="34" charset="0"/>
              <a:buChar char="•"/>
            </a:pPr>
            <a:r>
              <a:rPr lang="en-US" sz="1400" dirty="0" err="1"/>
              <a:t>Pastemask</a:t>
            </a:r>
            <a:r>
              <a:rPr lang="en-US" sz="1400" dirty="0"/>
              <a:t> stencil house files</a:t>
            </a:r>
          </a:p>
          <a:p>
            <a:pPr marL="1200150" lvl="2" indent="-285750">
              <a:buFont typeface="Arial" panose="020B0604020202020204" pitchFamily="34" charset="0"/>
              <a:buChar char="•"/>
            </a:pPr>
            <a:r>
              <a:rPr lang="en-US" sz="1400" dirty="0"/>
              <a:t>Board assembly house files</a:t>
            </a:r>
          </a:p>
          <a:p>
            <a:pPr marL="742950" lvl="1" indent="-285750">
              <a:buFont typeface="Arial" panose="020B0604020202020204" pitchFamily="34" charset="0"/>
              <a:buChar char="•"/>
            </a:pPr>
            <a:r>
              <a:rPr lang="en-US" sz="1400" dirty="0"/>
              <a:t>Creates </a:t>
            </a:r>
            <a:r>
              <a:rPr lang="en-US" sz="1400" dirty="0" err="1"/>
              <a:t>pptx</a:t>
            </a:r>
            <a:r>
              <a:rPr lang="en-US" sz="1400" dirty="0"/>
              <a:t> documentation and instruction files in Precise English for Chief Shepherd to send to each fab/assembly vendor</a:t>
            </a:r>
          </a:p>
          <a:p>
            <a:pPr marL="742950" lvl="1" indent="-285750">
              <a:buFont typeface="Arial" panose="020B0604020202020204" pitchFamily="34" charset="0"/>
              <a:buChar char="•"/>
            </a:pPr>
            <a:r>
              <a:rPr lang="en-US" sz="1400" dirty="0"/>
              <a:t>Designs mechanical fixtures for test setups in </a:t>
            </a:r>
            <a:r>
              <a:rPr lang="en-US" sz="1400" dirty="0" err="1"/>
              <a:t>Solidworks</a:t>
            </a:r>
            <a:r>
              <a:rPr lang="en-US" sz="1400" dirty="0"/>
              <a:t>.  </a:t>
            </a:r>
          </a:p>
          <a:p>
            <a:pPr marL="1200150" lvl="2" indent="-285750">
              <a:buFont typeface="Arial" panose="020B0604020202020204" pitchFamily="34" charset="0"/>
              <a:buChar char="•"/>
            </a:pPr>
            <a:r>
              <a:rPr lang="en-US" sz="1400" dirty="0"/>
              <a:t>Orders materials, and interfaces with machinist (Ivan Hobson Machining, </a:t>
            </a:r>
            <a:r>
              <a:rPr lang="en-US" sz="1400" dirty="0" err="1"/>
              <a:t>Rockridge</a:t>
            </a:r>
            <a:r>
              <a:rPr lang="en-US" sz="1400" dirty="0"/>
              <a:t>)</a:t>
            </a:r>
          </a:p>
          <a:p>
            <a:pPr marL="1200150" lvl="2" indent="-285750">
              <a:buFont typeface="Arial" panose="020B0604020202020204" pitchFamily="34" charset="0"/>
              <a:buChar char="•"/>
            </a:pPr>
            <a:r>
              <a:rPr lang="en-US" sz="1400" dirty="0"/>
              <a:t>Delivers stock material to machinist and picks up finished machined parts</a:t>
            </a:r>
          </a:p>
          <a:p>
            <a:pPr marL="742950" lvl="1" indent="-285750">
              <a:buFont typeface="Arial" panose="020B0604020202020204" pitchFamily="34" charset="0"/>
              <a:buChar char="•"/>
            </a:pPr>
            <a:r>
              <a:rPr lang="en-US" sz="1400" dirty="0"/>
              <a:t>Verifies that the Chief Shepherd has undertaken a Test Plan Review with First Mate and at least 2 student reviewers</a:t>
            </a:r>
          </a:p>
          <a:p>
            <a:pPr marL="742950" lvl="1" indent="-285750">
              <a:buFont typeface="Arial" panose="020B0604020202020204" pitchFamily="34" charset="0"/>
              <a:buChar char="•"/>
            </a:pPr>
            <a:r>
              <a:rPr lang="en-US" sz="1400" dirty="0"/>
              <a:t>Quality control on the entire process to catch design/assembly mistakes</a:t>
            </a:r>
          </a:p>
          <a:p>
            <a:pPr marL="742950" lvl="1" indent="-285750">
              <a:buFont typeface="Arial" panose="020B0604020202020204" pitchFamily="34" charset="0"/>
              <a:buChar char="•"/>
            </a:pPr>
            <a:r>
              <a:rPr lang="en-US" sz="1400" dirty="0"/>
              <a:t>Oversees Chief Shepherd’s communications with vendors and endeavors to catch mistakes in Human Communication</a:t>
            </a:r>
          </a:p>
          <a:p>
            <a:pPr lvl="1"/>
            <a:endParaRPr lang="en-US" sz="1400" dirty="0"/>
          </a:p>
        </p:txBody>
      </p:sp>
      <p:sp>
        <p:nvSpPr>
          <p:cNvPr id="3" name="Slide Number Placeholder 2"/>
          <p:cNvSpPr>
            <a:spLocks noGrp="1"/>
          </p:cNvSpPr>
          <p:nvPr>
            <p:ph type="sldNum" sz="quarter" idx="12"/>
          </p:nvPr>
        </p:nvSpPr>
        <p:spPr/>
        <p:txBody>
          <a:bodyPr/>
          <a:lstStyle/>
          <a:p>
            <a:fld id="{DBE9D72D-E473-4B9D-84C0-B3E7B6CAA47D}" type="slidenum">
              <a:rPr lang="en-US" smtClean="0"/>
              <a:t>4</a:t>
            </a:fld>
            <a:endParaRPr lang="en-US" dirty="0"/>
          </a:p>
        </p:txBody>
      </p:sp>
    </p:spTree>
    <p:extLst>
      <p:ext uri="{BB962C8B-B14F-4D97-AF65-F5344CB8AC3E}">
        <p14:creationId xmlns:p14="http://schemas.microsoft.com/office/powerpoint/2010/main" val="3472602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40</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57949" y="804224"/>
            <a:ext cx="5955890" cy="5917251"/>
          </a:xfrm>
          <a:prstGeom prst="rect">
            <a:avLst/>
          </a:prstGeom>
        </p:spPr>
      </p:pic>
      <p:sp>
        <p:nvSpPr>
          <p:cNvPr id="7" name="TextBox 6"/>
          <p:cNvSpPr txBox="1"/>
          <p:nvPr/>
        </p:nvSpPr>
        <p:spPr>
          <a:xfrm>
            <a:off x="0" y="0"/>
            <a:ext cx="12192000" cy="738664"/>
          </a:xfrm>
          <a:prstGeom prst="rect">
            <a:avLst/>
          </a:prstGeom>
          <a:noFill/>
        </p:spPr>
        <p:txBody>
          <a:bodyPr wrap="square" rtlCol="0">
            <a:spAutoFit/>
          </a:bodyPr>
          <a:lstStyle/>
          <a:p>
            <a:r>
              <a:rPr lang="en-US" sz="1400" dirty="0"/>
              <a:t>This slide and the next 3 slides show screenshots of layout for 4 layers of a 4-layer interposer board (created for the Hurricane2 die).  The layout tool is similar to a printed circuit board layout tool, but a fabrication house for these types of interposers can hold much tighter tolerances, line widths, hole sizes, etc. as compared to a conventional printed circuit board fabricator.  The square in the middle signifies where the die would be attached to this interposer:</a:t>
            </a:r>
          </a:p>
        </p:txBody>
      </p:sp>
    </p:spTree>
    <p:extLst>
      <p:ext uri="{BB962C8B-B14F-4D97-AF65-F5344CB8AC3E}">
        <p14:creationId xmlns:p14="http://schemas.microsoft.com/office/powerpoint/2010/main" val="2408082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41</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28745" y="717089"/>
            <a:ext cx="5981855" cy="5821823"/>
          </a:xfrm>
          <a:prstGeom prst="rect">
            <a:avLst/>
          </a:prstGeom>
        </p:spPr>
      </p:pic>
    </p:spTree>
    <p:extLst>
      <p:ext uri="{BB962C8B-B14F-4D97-AF65-F5344CB8AC3E}">
        <p14:creationId xmlns:p14="http://schemas.microsoft.com/office/powerpoint/2010/main" val="119567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42</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91606" y="658095"/>
            <a:ext cx="6018994" cy="5880817"/>
          </a:xfrm>
          <a:prstGeom prst="rect">
            <a:avLst/>
          </a:prstGeom>
        </p:spPr>
      </p:pic>
    </p:spTree>
    <p:extLst>
      <p:ext uri="{BB962C8B-B14F-4D97-AF65-F5344CB8AC3E}">
        <p14:creationId xmlns:p14="http://schemas.microsoft.com/office/powerpoint/2010/main" val="31071539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43</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9691" y="760604"/>
            <a:ext cx="6020909" cy="5778308"/>
          </a:xfrm>
          <a:prstGeom prst="rect">
            <a:avLst/>
          </a:prstGeom>
        </p:spPr>
      </p:pic>
    </p:spTree>
    <p:extLst>
      <p:ext uri="{BB962C8B-B14F-4D97-AF65-F5344CB8AC3E}">
        <p14:creationId xmlns:p14="http://schemas.microsoft.com/office/powerpoint/2010/main" val="1253001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37805" y="3200400"/>
            <a:ext cx="4636352" cy="32766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81100" y="921308"/>
            <a:ext cx="6125423" cy="2240229"/>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9310" y="1419225"/>
            <a:ext cx="5559372" cy="5057775"/>
          </a:xfrm>
          <a:prstGeom prst="rect">
            <a:avLst/>
          </a:prstGeom>
        </p:spPr>
      </p:pic>
      <p:sp>
        <p:nvSpPr>
          <p:cNvPr id="5" name="TextBox 4"/>
          <p:cNvSpPr txBox="1"/>
          <p:nvPr/>
        </p:nvSpPr>
        <p:spPr>
          <a:xfrm>
            <a:off x="119310" y="0"/>
            <a:ext cx="12072690" cy="954107"/>
          </a:xfrm>
          <a:prstGeom prst="rect">
            <a:avLst/>
          </a:prstGeom>
          <a:noFill/>
        </p:spPr>
        <p:txBody>
          <a:bodyPr wrap="square" rtlCol="0">
            <a:spAutoFit/>
          </a:bodyPr>
          <a:lstStyle/>
          <a:p>
            <a:r>
              <a:rPr lang="en-US" sz="1400" dirty="0"/>
              <a:t>Here’s an example of a recent BWRC project:  the Hydra Head IC (16 75GHz receivers).  After the die came back from the foundry with its bumps, an interposer was designed for the Kyocera interposer specs.  Then the design was sent off to Kyocera for ~2-3 months fabrication time.  When it came back, the interposer and die were sent to </a:t>
            </a:r>
            <a:r>
              <a:rPr lang="en-US" sz="1400" dirty="0" err="1"/>
              <a:t>Quik</a:t>
            </a:r>
            <a:r>
              <a:rPr lang="en-US" sz="1400" dirty="0"/>
              <a:t> Pak.  </a:t>
            </a:r>
            <a:r>
              <a:rPr lang="en-US" sz="1400" dirty="0" err="1"/>
              <a:t>Quik</a:t>
            </a:r>
            <a:r>
              <a:rPr lang="en-US" sz="1400" dirty="0"/>
              <a:t> Pak did the attachment of the die onto the interposer (the interposer contains the 16 antennas on the top side and has balls on the bottom side.  A board was designed and sent to Sierra for fabrication.  Finally, the board was assembled (interposer plus SMAs and connectors by </a:t>
            </a:r>
            <a:r>
              <a:rPr lang="en-US" sz="1400" dirty="0" err="1"/>
              <a:t>Digicom</a:t>
            </a:r>
            <a:r>
              <a:rPr lang="en-US" sz="1400" dirty="0"/>
              <a:t>).</a:t>
            </a:r>
          </a:p>
        </p:txBody>
      </p:sp>
      <p:sp>
        <p:nvSpPr>
          <p:cNvPr id="6" name="Slide Number Placeholder 5"/>
          <p:cNvSpPr>
            <a:spLocks noGrp="1"/>
          </p:cNvSpPr>
          <p:nvPr>
            <p:ph type="sldNum" sz="quarter" idx="12"/>
          </p:nvPr>
        </p:nvSpPr>
        <p:spPr/>
        <p:txBody>
          <a:bodyPr/>
          <a:lstStyle/>
          <a:p>
            <a:fld id="{DBE9D72D-E473-4B9D-84C0-B3E7B6CAA47D}" type="slidenum">
              <a:rPr lang="en-US" smtClean="0"/>
              <a:t>44</a:t>
            </a:fld>
            <a:endParaRPr lang="en-US"/>
          </a:p>
        </p:txBody>
      </p:sp>
    </p:spTree>
    <p:extLst>
      <p:ext uri="{BB962C8B-B14F-4D97-AF65-F5344CB8AC3E}">
        <p14:creationId xmlns:p14="http://schemas.microsoft.com/office/powerpoint/2010/main" val="15996208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903F29-186C-4B77-8E5F-A43442F7FCDC}" type="slidenum">
              <a:rPr lang="en-US" smtClean="0"/>
              <a:t>45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0807" y="2342745"/>
            <a:ext cx="4440830" cy="285022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503159" y="1030405"/>
            <a:ext cx="5247564" cy="5162753"/>
          </a:xfrm>
          <a:prstGeom prst="rect">
            <a:avLst/>
          </a:prstGeom>
        </p:spPr>
      </p:pic>
      <p:sp>
        <p:nvSpPr>
          <p:cNvPr id="5" name="TextBox 4"/>
          <p:cNvSpPr txBox="1"/>
          <p:nvPr/>
        </p:nvSpPr>
        <p:spPr>
          <a:xfrm>
            <a:off x="150125" y="116006"/>
            <a:ext cx="11914496" cy="954107"/>
          </a:xfrm>
          <a:prstGeom prst="rect">
            <a:avLst/>
          </a:prstGeom>
          <a:noFill/>
        </p:spPr>
        <p:txBody>
          <a:bodyPr wrap="square" rtlCol="0">
            <a:spAutoFit/>
          </a:bodyPr>
          <a:lstStyle/>
          <a:p>
            <a:r>
              <a:rPr lang="en-US" sz="1400" dirty="0"/>
              <a:t>To clarify some more lingo, let’s talk about bumps on a die and pads on a footprint.  This is a SolidWorks model intended to explicitly show that the bumps on your die need to be designed in such a way that when the die attach house attaches your die (whether to an interposer or directly to a conventional printed circuit board) you better have an orientation mark … or at least some asymmetry in your bump pattern … such that your die won’t possibly be able to be attached in the wrong orientation to the footprint.  This die has a corner mark, as does the footprint.</a:t>
            </a:r>
          </a:p>
        </p:txBody>
      </p:sp>
      <p:sp>
        <p:nvSpPr>
          <p:cNvPr id="6" name="TextBox 5"/>
          <p:cNvSpPr txBox="1"/>
          <p:nvPr/>
        </p:nvSpPr>
        <p:spPr>
          <a:xfrm>
            <a:off x="7527854" y="1488557"/>
            <a:ext cx="1020726" cy="307777"/>
          </a:xfrm>
          <a:prstGeom prst="rect">
            <a:avLst/>
          </a:prstGeom>
          <a:noFill/>
        </p:spPr>
        <p:txBody>
          <a:bodyPr wrap="square" rtlCol="0">
            <a:spAutoFit/>
          </a:bodyPr>
          <a:lstStyle/>
          <a:p>
            <a:r>
              <a:rPr lang="en-US" sz="1400" dirty="0"/>
              <a:t>Die bumps</a:t>
            </a:r>
          </a:p>
        </p:txBody>
      </p:sp>
      <p:cxnSp>
        <p:nvCxnSpPr>
          <p:cNvPr id="8" name="Straight Arrow Connector 7"/>
          <p:cNvCxnSpPr/>
          <p:nvPr/>
        </p:nvCxnSpPr>
        <p:spPr>
          <a:xfrm>
            <a:off x="8446218" y="1738759"/>
            <a:ext cx="978195" cy="4415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68543" y="4538552"/>
            <a:ext cx="1421216" cy="307777"/>
          </a:xfrm>
          <a:prstGeom prst="rect">
            <a:avLst/>
          </a:prstGeom>
          <a:noFill/>
        </p:spPr>
        <p:txBody>
          <a:bodyPr wrap="square" rtlCol="0">
            <a:spAutoFit/>
          </a:bodyPr>
          <a:lstStyle/>
          <a:p>
            <a:r>
              <a:rPr lang="en-US" sz="1400" dirty="0"/>
              <a:t>Footprint pads</a:t>
            </a:r>
          </a:p>
        </p:txBody>
      </p:sp>
      <p:cxnSp>
        <p:nvCxnSpPr>
          <p:cNvPr id="10" name="Straight Arrow Connector 9"/>
          <p:cNvCxnSpPr/>
          <p:nvPr/>
        </p:nvCxnSpPr>
        <p:spPr>
          <a:xfrm flipH="1">
            <a:off x="9351576" y="4822836"/>
            <a:ext cx="403619" cy="3746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8628638" y="5679740"/>
            <a:ext cx="722938" cy="512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217182" y="5562982"/>
            <a:ext cx="2297878" cy="523220"/>
          </a:xfrm>
          <a:prstGeom prst="rect">
            <a:avLst/>
          </a:prstGeom>
          <a:noFill/>
        </p:spPr>
        <p:txBody>
          <a:bodyPr wrap="square" rtlCol="0">
            <a:spAutoFit/>
          </a:bodyPr>
          <a:lstStyle/>
          <a:p>
            <a:r>
              <a:rPr lang="en-US" sz="1400" dirty="0" err="1"/>
              <a:t>Vias</a:t>
            </a:r>
            <a:r>
              <a:rPr lang="en-US" sz="1400" dirty="0"/>
              <a:t> in the board layout to escape some of the pads</a:t>
            </a:r>
          </a:p>
        </p:txBody>
      </p:sp>
    </p:spTree>
    <p:extLst>
      <p:ext uri="{BB962C8B-B14F-4D97-AF65-F5344CB8AC3E}">
        <p14:creationId xmlns:p14="http://schemas.microsoft.com/office/powerpoint/2010/main" val="39749424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46</a:t>
            </a:fld>
            <a:endParaRPr lang="en-US"/>
          </a:p>
        </p:txBody>
      </p:sp>
      <p:sp>
        <p:nvSpPr>
          <p:cNvPr id="3" name="TextBox 2"/>
          <p:cNvSpPr txBox="1"/>
          <p:nvPr/>
        </p:nvSpPr>
        <p:spPr>
          <a:xfrm>
            <a:off x="74428" y="3479818"/>
            <a:ext cx="2713333" cy="1569660"/>
          </a:xfrm>
          <a:prstGeom prst="rect">
            <a:avLst/>
          </a:prstGeom>
          <a:noFill/>
        </p:spPr>
        <p:txBody>
          <a:bodyPr wrap="square" rtlCol="0">
            <a:spAutoFit/>
          </a:bodyPr>
          <a:lstStyle/>
          <a:p>
            <a:r>
              <a:rPr lang="en-US" sz="1200" dirty="0"/>
              <a:t>Photo of the bump side of the Eagle1 die.  There’s no actual A1 bump, but the A2-B1 corner (at upper right in this photo) is marked on the board’s footprint (see next slide).  Note, that this bump pattern is not rotationally symmetric, so it wasn’t possible to fit on the footprint incorrectly.</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78727" y="691335"/>
            <a:ext cx="6135340" cy="6106324"/>
          </a:xfrm>
          <a:prstGeom prst="rect">
            <a:avLst/>
          </a:prstGeom>
        </p:spPr>
      </p:pic>
      <p:sp>
        <p:nvSpPr>
          <p:cNvPr id="5" name="TextBox 4"/>
          <p:cNvSpPr txBox="1"/>
          <p:nvPr/>
        </p:nvSpPr>
        <p:spPr>
          <a:xfrm>
            <a:off x="2449689" y="606418"/>
            <a:ext cx="529038" cy="276999"/>
          </a:xfrm>
          <a:prstGeom prst="rect">
            <a:avLst/>
          </a:prstGeom>
          <a:noFill/>
        </p:spPr>
        <p:txBody>
          <a:bodyPr wrap="square" rtlCol="0">
            <a:spAutoFit/>
          </a:bodyPr>
          <a:lstStyle/>
          <a:p>
            <a:r>
              <a:rPr lang="en-US" sz="1200" dirty="0"/>
              <a:t>A27</a:t>
            </a:r>
          </a:p>
        </p:txBody>
      </p:sp>
      <p:sp>
        <p:nvSpPr>
          <p:cNvPr id="6" name="TextBox 5"/>
          <p:cNvSpPr txBox="1"/>
          <p:nvPr/>
        </p:nvSpPr>
        <p:spPr>
          <a:xfrm>
            <a:off x="1733160" y="946808"/>
            <a:ext cx="450610" cy="276999"/>
          </a:xfrm>
          <a:prstGeom prst="rect">
            <a:avLst/>
          </a:prstGeom>
          <a:noFill/>
        </p:spPr>
        <p:txBody>
          <a:bodyPr wrap="square" rtlCol="0">
            <a:spAutoFit/>
          </a:bodyPr>
          <a:lstStyle/>
          <a:p>
            <a:r>
              <a:rPr lang="en-US" sz="1200" dirty="0"/>
              <a:t>B28</a:t>
            </a:r>
          </a:p>
        </p:txBody>
      </p:sp>
      <p:cxnSp>
        <p:nvCxnSpPr>
          <p:cNvPr id="8" name="Straight Arrow Connector 7"/>
          <p:cNvCxnSpPr/>
          <p:nvPr/>
        </p:nvCxnSpPr>
        <p:spPr>
          <a:xfrm>
            <a:off x="2787761" y="818698"/>
            <a:ext cx="537888" cy="758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183771" y="1067765"/>
            <a:ext cx="918329" cy="1754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26179" y="1167789"/>
            <a:ext cx="450610" cy="276999"/>
          </a:xfrm>
          <a:prstGeom prst="rect">
            <a:avLst/>
          </a:prstGeom>
          <a:noFill/>
        </p:spPr>
        <p:txBody>
          <a:bodyPr wrap="square" rtlCol="0">
            <a:spAutoFit/>
          </a:bodyPr>
          <a:lstStyle/>
          <a:p>
            <a:r>
              <a:rPr lang="en-US" sz="1200" dirty="0"/>
              <a:t>B1</a:t>
            </a:r>
          </a:p>
        </p:txBody>
      </p:sp>
      <p:cxnSp>
        <p:nvCxnSpPr>
          <p:cNvPr id="14" name="Straight Arrow Connector 13"/>
          <p:cNvCxnSpPr/>
          <p:nvPr/>
        </p:nvCxnSpPr>
        <p:spPr>
          <a:xfrm flipH="1" flipV="1">
            <a:off x="9018697" y="1160416"/>
            <a:ext cx="607483" cy="1458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305033" y="652361"/>
            <a:ext cx="450610" cy="276999"/>
          </a:xfrm>
          <a:prstGeom prst="rect">
            <a:avLst/>
          </a:prstGeom>
          <a:noFill/>
        </p:spPr>
        <p:txBody>
          <a:bodyPr wrap="square" rtlCol="0">
            <a:spAutoFit/>
          </a:bodyPr>
          <a:lstStyle/>
          <a:p>
            <a:r>
              <a:rPr lang="en-US" sz="1200" dirty="0"/>
              <a:t>A2</a:t>
            </a:r>
          </a:p>
        </p:txBody>
      </p:sp>
      <p:cxnSp>
        <p:nvCxnSpPr>
          <p:cNvPr id="17" name="Straight Arrow Connector 16"/>
          <p:cNvCxnSpPr/>
          <p:nvPr/>
        </p:nvCxnSpPr>
        <p:spPr>
          <a:xfrm flipH="1">
            <a:off x="8768175" y="845123"/>
            <a:ext cx="554262" cy="57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0" y="85060"/>
            <a:ext cx="12192000" cy="523220"/>
          </a:xfrm>
          <a:prstGeom prst="rect">
            <a:avLst/>
          </a:prstGeom>
          <a:noFill/>
        </p:spPr>
        <p:txBody>
          <a:bodyPr wrap="square" rtlCol="0">
            <a:spAutoFit/>
          </a:bodyPr>
          <a:lstStyle/>
          <a:p>
            <a:r>
              <a:rPr lang="en-US" sz="1400" dirty="0"/>
              <a:t>I use the phrase “die-on-board” to refer to flip-chip attachment of a die directly onto a printed circuit board (as opposed to an interposer).  The Eagle project is one example of a die-on-board project.</a:t>
            </a:r>
          </a:p>
        </p:txBody>
      </p:sp>
    </p:spTree>
    <p:extLst>
      <p:ext uri="{BB962C8B-B14F-4D97-AF65-F5344CB8AC3E}">
        <p14:creationId xmlns:p14="http://schemas.microsoft.com/office/powerpoint/2010/main" val="25255372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9304" y="1395662"/>
            <a:ext cx="6633945" cy="4975459"/>
          </a:xfrm>
          <a:prstGeom prst="rect">
            <a:avLst/>
          </a:prstGeom>
        </p:spPr>
      </p:pic>
      <p:sp>
        <p:nvSpPr>
          <p:cNvPr id="6" name="TextBox 5"/>
          <p:cNvSpPr txBox="1"/>
          <p:nvPr/>
        </p:nvSpPr>
        <p:spPr>
          <a:xfrm>
            <a:off x="0" y="0"/>
            <a:ext cx="12015537" cy="307777"/>
          </a:xfrm>
          <a:prstGeom prst="rect">
            <a:avLst/>
          </a:prstGeom>
          <a:noFill/>
        </p:spPr>
        <p:txBody>
          <a:bodyPr wrap="square" rtlCol="0">
            <a:spAutoFit/>
          </a:bodyPr>
          <a:lstStyle/>
          <a:p>
            <a:r>
              <a:rPr lang="en-US" sz="1400" dirty="0"/>
              <a:t>This is the Eagle1_daughter_revX2 board:</a:t>
            </a:r>
          </a:p>
        </p:txBody>
      </p:sp>
      <p:sp>
        <p:nvSpPr>
          <p:cNvPr id="2" name="TextBox 1"/>
          <p:cNvSpPr txBox="1"/>
          <p:nvPr/>
        </p:nvSpPr>
        <p:spPr>
          <a:xfrm>
            <a:off x="1327825" y="5943599"/>
            <a:ext cx="1201479" cy="307777"/>
          </a:xfrm>
          <a:prstGeom prst="rect">
            <a:avLst/>
          </a:prstGeom>
          <a:noFill/>
        </p:spPr>
        <p:txBody>
          <a:bodyPr wrap="square" rtlCol="0">
            <a:spAutoFit/>
          </a:bodyPr>
          <a:lstStyle/>
          <a:p>
            <a:r>
              <a:rPr lang="en-US" sz="1400" dirty="0"/>
              <a:t>Corner mark</a:t>
            </a:r>
          </a:p>
        </p:txBody>
      </p:sp>
      <p:cxnSp>
        <p:nvCxnSpPr>
          <p:cNvPr id="5" name="Straight Arrow Connector 4"/>
          <p:cNvCxnSpPr/>
          <p:nvPr/>
        </p:nvCxnSpPr>
        <p:spPr>
          <a:xfrm flipV="1">
            <a:off x="2413591" y="5072349"/>
            <a:ext cx="1652012" cy="102513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245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2749" y="470836"/>
            <a:ext cx="7802880" cy="5852160"/>
          </a:xfrm>
          <a:prstGeom prst="rect">
            <a:avLst/>
          </a:prstGeom>
        </p:spPr>
      </p:pic>
      <p:sp>
        <p:nvSpPr>
          <p:cNvPr id="3" name="TextBox 2"/>
          <p:cNvSpPr txBox="1"/>
          <p:nvPr/>
        </p:nvSpPr>
        <p:spPr>
          <a:xfrm>
            <a:off x="0" y="0"/>
            <a:ext cx="12015537" cy="307777"/>
          </a:xfrm>
          <a:prstGeom prst="rect">
            <a:avLst/>
          </a:prstGeom>
          <a:noFill/>
        </p:spPr>
        <p:txBody>
          <a:bodyPr wrap="square" rtlCol="0">
            <a:spAutoFit/>
          </a:bodyPr>
          <a:lstStyle/>
          <a:p>
            <a:r>
              <a:rPr lang="en-US" sz="1400" dirty="0"/>
              <a:t>Close-up of the bottom right corner of the U5 footprint on Eagle1_daughter_revX2:</a:t>
            </a:r>
          </a:p>
        </p:txBody>
      </p:sp>
      <p:sp>
        <p:nvSpPr>
          <p:cNvPr id="4" name="TextBox 3"/>
          <p:cNvSpPr txBox="1"/>
          <p:nvPr/>
        </p:nvSpPr>
        <p:spPr>
          <a:xfrm>
            <a:off x="8839200" y="1925053"/>
            <a:ext cx="2614863" cy="1676400"/>
          </a:xfrm>
          <a:prstGeom prst="rect">
            <a:avLst/>
          </a:prstGeom>
          <a:noFill/>
        </p:spPr>
        <p:txBody>
          <a:bodyPr wrap="square" rtlCol="0">
            <a:spAutoFit/>
          </a:bodyPr>
          <a:lstStyle/>
          <a:p>
            <a:endParaRPr lang="en-US" dirty="0"/>
          </a:p>
        </p:txBody>
      </p:sp>
      <p:sp>
        <p:nvSpPr>
          <p:cNvPr id="5" name="TextBox 4"/>
          <p:cNvSpPr txBox="1"/>
          <p:nvPr/>
        </p:nvSpPr>
        <p:spPr>
          <a:xfrm>
            <a:off x="8702842" y="1524000"/>
            <a:ext cx="2751221" cy="3108543"/>
          </a:xfrm>
          <a:prstGeom prst="rect">
            <a:avLst/>
          </a:prstGeom>
          <a:noFill/>
        </p:spPr>
        <p:txBody>
          <a:bodyPr wrap="square" rtlCol="0">
            <a:spAutoFit/>
          </a:bodyPr>
          <a:lstStyle/>
          <a:p>
            <a:r>
              <a:rPr lang="en-US" sz="1400" dirty="0"/>
              <a:t>The blind </a:t>
            </a:r>
            <a:r>
              <a:rPr lang="en-US" sz="1400" dirty="0" err="1"/>
              <a:t>vias</a:t>
            </a:r>
            <a:r>
              <a:rPr lang="en-US" sz="1400" dirty="0"/>
              <a:t> within the footprint (from Layer 1 to Layer 2) are filled, capped-and-plated and then covered with </a:t>
            </a:r>
            <a:r>
              <a:rPr lang="en-US" sz="1400" dirty="0" err="1"/>
              <a:t>soldermask</a:t>
            </a:r>
            <a:r>
              <a:rPr lang="en-US" sz="1400" dirty="0"/>
              <a:t>.</a:t>
            </a:r>
          </a:p>
          <a:p>
            <a:endParaRPr lang="en-US" sz="1400" dirty="0"/>
          </a:p>
          <a:p>
            <a:r>
              <a:rPr lang="en-US" sz="1400" dirty="0"/>
              <a:t>The as-drawn metal for each bump’s pad was 72um and the as-drawn </a:t>
            </a:r>
            <a:r>
              <a:rPr lang="en-US" sz="1400" dirty="0" err="1"/>
              <a:t>soldermask</a:t>
            </a:r>
            <a:r>
              <a:rPr lang="en-US" sz="1400" dirty="0"/>
              <a:t> opening was 1:1 at 72um.  The nominal bump diameter was 83um.</a:t>
            </a:r>
          </a:p>
          <a:p>
            <a:endParaRPr lang="en-US" sz="1400" dirty="0"/>
          </a:p>
          <a:p>
            <a:r>
              <a:rPr lang="en-US" sz="1400" dirty="0"/>
              <a:t>The bump pitch was 170um.</a:t>
            </a:r>
          </a:p>
          <a:p>
            <a:endParaRPr lang="en-US" sz="1400" dirty="0"/>
          </a:p>
          <a:p>
            <a:r>
              <a:rPr lang="en-US" sz="1400" dirty="0"/>
              <a:t>The metal plating is ENEPIG.</a:t>
            </a:r>
          </a:p>
        </p:txBody>
      </p:sp>
    </p:spTree>
    <p:extLst>
      <p:ext uri="{BB962C8B-B14F-4D97-AF65-F5344CB8AC3E}">
        <p14:creationId xmlns:p14="http://schemas.microsoft.com/office/powerpoint/2010/main" val="8212204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49</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19152" y="1178630"/>
            <a:ext cx="6475867" cy="5542845"/>
          </a:xfrm>
          <a:prstGeom prst="rect">
            <a:avLst/>
          </a:prstGeom>
        </p:spPr>
      </p:pic>
      <p:sp>
        <p:nvSpPr>
          <p:cNvPr id="5" name="TextBox 4"/>
          <p:cNvSpPr txBox="1"/>
          <p:nvPr/>
        </p:nvSpPr>
        <p:spPr>
          <a:xfrm>
            <a:off x="607501" y="4948413"/>
            <a:ext cx="1083733" cy="276999"/>
          </a:xfrm>
          <a:prstGeom prst="rect">
            <a:avLst/>
          </a:prstGeom>
          <a:noFill/>
        </p:spPr>
        <p:txBody>
          <a:bodyPr wrap="square" rtlCol="0">
            <a:spAutoFit/>
          </a:bodyPr>
          <a:lstStyle/>
          <a:p>
            <a:r>
              <a:rPr lang="en-US" sz="1200" dirty="0"/>
              <a:t>A2-B1 corner</a:t>
            </a:r>
          </a:p>
        </p:txBody>
      </p:sp>
      <p:cxnSp>
        <p:nvCxnSpPr>
          <p:cNvPr id="7" name="Straight Arrow Connector 6"/>
          <p:cNvCxnSpPr>
            <a:stCxn id="5" idx="3"/>
          </p:cNvCxnSpPr>
          <p:nvPr/>
        </p:nvCxnSpPr>
        <p:spPr>
          <a:xfrm flipV="1">
            <a:off x="1691233" y="4214634"/>
            <a:ext cx="3409244" cy="872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0" y="106326"/>
            <a:ext cx="12192000" cy="1169551"/>
          </a:xfrm>
          <a:prstGeom prst="rect">
            <a:avLst/>
          </a:prstGeom>
          <a:noFill/>
        </p:spPr>
        <p:txBody>
          <a:bodyPr wrap="square" rtlCol="0">
            <a:spAutoFit/>
          </a:bodyPr>
          <a:lstStyle/>
          <a:p>
            <a:r>
              <a:rPr lang="en-US" sz="1400" dirty="0"/>
              <a:t>This is the </a:t>
            </a:r>
            <a:r>
              <a:rPr lang="en-US" sz="1400" dirty="0" err="1"/>
              <a:t>Altium</a:t>
            </a:r>
            <a:r>
              <a:rPr lang="en-US" sz="1400" dirty="0"/>
              <a:t> board layout.  Eagle’s 692 bumps were designed such that signals only come out at the periphery.  Interior bumps are grouped into same-net clusters.  This enabled a printed circuit board process to have enough room to put a via between a 2x2 quartet of same-net pads.  That, plus some top-layer traces to connect a few nearby same-net pads, allowed for escaping all interior bumps to internal power and ground layers.  Still, the </a:t>
            </a:r>
            <a:r>
              <a:rPr lang="en-US" sz="1400" dirty="0" err="1"/>
              <a:t>vias</a:t>
            </a:r>
            <a:r>
              <a:rPr lang="en-US" sz="1400" dirty="0"/>
              <a:t> had to be drilled with the smallest possible drill bit (6 mil diameter).  This was a 16-layer board, 62 mils thick (as thick as can be if you want to drill 6 mil holes, because a mechanical drill bit can only drill a 10:1 aspect ratio).</a:t>
            </a:r>
          </a:p>
        </p:txBody>
      </p:sp>
    </p:spTree>
    <p:extLst>
      <p:ext uri="{BB962C8B-B14F-4D97-AF65-F5344CB8AC3E}">
        <p14:creationId xmlns:p14="http://schemas.microsoft.com/office/powerpoint/2010/main" val="26634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5</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solidFill>
                  <a:srgbClr val="FF0000"/>
                </a:solidFill>
              </a:rPr>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99017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50</a:t>
            </a:fld>
            <a:endParaRPr lang="en-US"/>
          </a:p>
        </p:txBody>
      </p:sp>
      <p:pic>
        <p:nvPicPr>
          <p:cNvPr id="5" name="Picture 4"/>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976925" y="2400303"/>
            <a:ext cx="3720029" cy="4593582"/>
          </a:xfrm>
          <a:prstGeom prst="rect">
            <a:avLst/>
          </a:prstGeom>
        </p:spPr>
      </p:pic>
      <p:sp>
        <p:nvSpPr>
          <p:cNvPr id="6" name="TextBox 5"/>
          <p:cNvSpPr txBox="1"/>
          <p:nvPr/>
        </p:nvSpPr>
        <p:spPr>
          <a:xfrm>
            <a:off x="5082365" y="2440115"/>
            <a:ext cx="1807529" cy="307777"/>
          </a:xfrm>
          <a:prstGeom prst="rect">
            <a:avLst/>
          </a:prstGeom>
          <a:noFill/>
        </p:spPr>
        <p:txBody>
          <a:bodyPr wrap="square" rtlCol="0">
            <a:spAutoFit/>
          </a:bodyPr>
          <a:lstStyle/>
          <a:p>
            <a:r>
              <a:rPr lang="en-US" sz="1400" dirty="0"/>
              <a:t>Eagle1 die-on-board</a:t>
            </a:r>
          </a:p>
        </p:txBody>
      </p:sp>
      <p:cxnSp>
        <p:nvCxnSpPr>
          <p:cNvPr id="8" name="Straight Arrow Connector 7"/>
          <p:cNvCxnSpPr/>
          <p:nvPr/>
        </p:nvCxnSpPr>
        <p:spPr>
          <a:xfrm flipH="1">
            <a:off x="5932791" y="2711302"/>
            <a:ext cx="53339" cy="6030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44792" y="316439"/>
            <a:ext cx="11357347" cy="1169551"/>
          </a:xfrm>
          <a:prstGeom prst="rect">
            <a:avLst/>
          </a:prstGeom>
          <a:noFill/>
        </p:spPr>
        <p:txBody>
          <a:bodyPr wrap="square" rtlCol="0">
            <a:spAutoFit/>
          </a:bodyPr>
          <a:lstStyle/>
          <a:p>
            <a:r>
              <a:rPr lang="en-US" sz="1400" dirty="0"/>
              <a:t>Here is a photo after die-attach (done by Jabil).  Backside components had previously been assembled by </a:t>
            </a:r>
            <a:r>
              <a:rPr lang="en-US" sz="1400" dirty="0" err="1"/>
              <a:t>Digicom</a:t>
            </a:r>
            <a:r>
              <a:rPr lang="en-US" sz="1400" dirty="0"/>
              <a:t> (i.e. backside components were sent through </a:t>
            </a:r>
            <a:r>
              <a:rPr lang="en-US" sz="1400" dirty="0" err="1"/>
              <a:t>Digicom’s</a:t>
            </a:r>
            <a:r>
              <a:rPr lang="en-US" sz="1400" dirty="0"/>
              <a:t> solder reflow ovens).  After this die-attach step, </a:t>
            </a:r>
            <a:r>
              <a:rPr lang="en-US" sz="1400" dirty="0" err="1"/>
              <a:t>frontside</a:t>
            </a:r>
            <a:r>
              <a:rPr lang="en-US" sz="1400" dirty="0"/>
              <a:t> components were then assembled by </a:t>
            </a:r>
            <a:r>
              <a:rPr lang="en-US" sz="1400" dirty="0" err="1"/>
              <a:t>Digicom</a:t>
            </a:r>
            <a:r>
              <a:rPr lang="en-US" sz="1400" dirty="0"/>
              <a:t> with hand soldering (the boards did not go through </a:t>
            </a:r>
            <a:r>
              <a:rPr lang="en-US" sz="1400" dirty="0" err="1"/>
              <a:t>Digicom’s</a:t>
            </a:r>
            <a:r>
              <a:rPr lang="en-US" sz="1400" dirty="0"/>
              <a:t> oven a second time).  The board was specifically designed with no small parts on the top side … only connectors which have to be hand-soldered anyway.</a:t>
            </a:r>
          </a:p>
          <a:p>
            <a:endParaRPr lang="en-US" sz="1400" dirty="0"/>
          </a:p>
        </p:txBody>
      </p:sp>
    </p:spTree>
    <p:extLst>
      <p:ext uri="{BB962C8B-B14F-4D97-AF65-F5344CB8AC3E}">
        <p14:creationId xmlns:p14="http://schemas.microsoft.com/office/powerpoint/2010/main" val="35239552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51</a:t>
            </a:fld>
            <a:endParaRPr lang="en-US"/>
          </a:p>
        </p:txBody>
      </p:sp>
      <p:sp>
        <p:nvSpPr>
          <p:cNvPr id="3" name="TextBox 2"/>
          <p:cNvSpPr txBox="1"/>
          <p:nvPr/>
        </p:nvSpPr>
        <p:spPr>
          <a:xfrm>
            <a:off x="77972" y="86374"/>
            <a:ext cx="10489020" cy="307777"/>
          </a:xfrm>
          <a:prstGeom prst="rect">
            <a:avLst/>
          </a:prstGeom>
          <a:noFill/>
        </p:spPr>
        <p:txBody>
          <a:bodyPr wrap="square" rtlCol="0">
            <a:spAutoFit/>
          </a:bodyPr>
          <a:lstStyle/>
          <a:p>
            <a:r>
              <a:rPr lang="en-US" sz="1400" dirty="0"/>
              <a:t>After the die attach step, </a:t>
            </a:r>
            <a:r>
              <a:rPr lang="en-US" sz="1400" dirty="0" err="1"/>
              <a:t>underfill</a:t>
            </a:r>
            <a:r>
              <a:rPr lang="en-US" sz="1400" dirty="0"/>
              <a:t> was injected under the die and then cured.  Then </a:t>
            </a:r>
            <a:r>
              <a:rPr lang="en-US" sz="1400" dirty="0" err="1"/>
              <a:t>frontside</a:t>
            </a:r>
            <a:r>
              <a:rPr lang="en-US" sz="1400" dirty="0"/>
              <a:t> components were hand-soldered on:</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5400000">
            <a:off x="1967656" y="1326405"/>
            <a:ext cx="3728397" cy="2796297"/>
          </a:xfrm>
          <a:prstGeom prst="rect">
            <a:avLst/>
          </a:prstGeom>
        </p:spPr>
      </p:pic>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350525" y="1907237"/>
            <a:ext cx="5101555" cy="4161795"/>
          </a:xfrm>
          <a:prstGeom prst="rect">
            <a:avLst/>
          </a:prstGeom>
        </p:spPr>
      </p:pic>
    </p:spTree>
    <p:extLst>
      <p:ext uri="{BB962C8B-B14F-4D97-AF65-F5344CB8AC3E}">
        <p14:creationId xmlns:p14="http://schemas.microsoft.com/office/powerpoint/2010/main" val="41445564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52</a:t>
            </a:fld>
            <a:endParaRPr lang="en-US"/>
          </a:p>
        </p:txBody>
      </p:sp>
      <p:sp>
        <p:nvSpPr>
          <p:cNvPr id="3" name="TextBox 2"/>
          <p:cNvSpPr txBox="1"/>
          <p:nvPr/>
        </p:nvSpPr>
        <p:spPr>
          <a:xfrm>
            <a:off x="88605" y="88912"/>
            <a:ext cx="11926186" cy="954107"/>
          </a:xfrm>
          <a:prstGeom prst="rect">
            <a:avLst/>
          </a:prstGeom>
          <a:noFill/>
        </p:spPr>
        <p:txBody>
          <a:bodyPr wrap="square" rtlCol="0">
            <a:spAutoFit/>
          </a:bodyPr>
          <a:lstStyle/>
          <a:p>
            <a:r>
              <a:rPr lang="en-US" sz="1400" dirty="0"/>
              <a:t>Jabil had warned us that previous customers trying to do similar die-attach processes had seen their dies pop off if their boards had bottom side FMC connectors.  The Eagle1 board did have an underside FMC connector, so Jabil recommended that the board be 98 mils thick in order to prevent bending forces during insertion from damaging the die attach.  Since the 6 mil drill constrained the thickness to be no larger than 62 mils, we designed the Eagle1 board such that a stiffener could be attached to the board and then removed (for testing access) after plugging into the FPGA:</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850822" y="2005969"/>
            <a:ext cx="4943970" cy="4121916"/>
          </a:xfrm>
          <a:prstGeom prst="rect">
            <a:avLst/>
          </a:prstGeom>
        </p:spPr>
      </p:pic>
      <p:cxnSp>
        <p:nvCxnSpPr>
          <p:cNvPr id="5" name="Straight Arrow Connector 4"/>
          <p:cNvCxnSpPr/>
          <p:nvPr/>
        </p:nvCxnSpPr>
        <p:spPr>
          <a:xfrm>
            <a:off x="6601603" y="5554612"/>
            <a:ext cx="1883178" cy="250765"/>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522579" y="5679994"/>
            <a:ext cx="2200940" cy="307777"/>
          </a:xfrm>
          <a:prstGeom prst="rect">
            <a:avLst/>
          </a:prstGeom>
          <a:noFill/>
        </p:spPr>
        <p:txBody>
          <a:bodyPr wrap="square" rtlCol="0">
            <a:spAutoFit/>
          </a:bodyPr>
          <a:lstStyle/>
          <a:p>
            <a:r>
              <a:rPr lang="en-US" sz="1400" dirty="0"/>
              <a:t>Stiffener</a:t>
            </a:r>
          </a:p>
        </p:txBody>
      </p:sp>
    </p:spTree>
    <p:extLst>
      <p:ext uri="{BB962C8B-B14F-4D97-AF65-F5344CB8AC3E}">
        <p14:creationId xmlns:p14="http://schemas.microsoft.com/office/powerpoint/2010/main" val="2910732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53</a:t>
            </a:fld>
            <a:endParaRPr lang="en-US"/>
          </a:p>
        </p:txBody>
      </p:sp>
      <p:sp>
        <p:nvSpPr>
          <p:cNvPr id="3" name="TextBox 2"/>
          <p:cNvSpPr txBox="1"/>
          <p:nvPr/>
        </p:nvSpPr>
        <p:spPr>
          <a:xfrm>
            <a:off x="1415143" y="501901"/>
            <a:ext cx="9630887" cy="307777"/>
          </a:xfrm>
          <a:prstGeom prst="rect">
            <a:avLst/>
          </a:prstGeom>
          <a:noFill/>
        </p:spPr>
        <p:txBody>
          <a:bodyPr wrap="square" rtlCol="0">
            <a:spAutoFit/>
          </a:bodyPr>
          <a:lstStyle/>
          <a:p>
            <a:r>
              <a:rPr lang="en-US" sz="1400" dirty="0"/>
              <a:t>The stiffener was designed to be removable while still enabling the board to remain screwed into standoffs on the test plate:</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240000" y="642832"/>
            <a:ext cx="5569497" cy="6222667"/>
          </a:xfrm>
          <a:prstGeom prst="rect">
            <a:avLst/>
          </a:prstGeom>
        </p:spPr>
      </p:pic>
      <p:sp>
        <p:nvSpPr>
          <p:cNvPr id="5" name="TextBox 4"/>
          <p:cNvSpPr txBox="1"/>
          <p:nvPr/>
        </p:nvSpPr>
        <p:spPr>
          <a:xfrm>
            <a:off x="201512" y="3305713"/>
            <a:ext cx="3625702" cy="2031325"/>
          </a:xfrm>
          <a:prstGeom prst="rect">
            <a:avLst/>
          </a:prstGeom>
          <a:noFill/>
        </p:spPr>
        <p:txBody>
          <a:bodyPr wrap="square" rtlCol="0">
            <a:spAutoFit/>
          </a:bodyPr>
          <a:lstStyle/>
          <a:p>
            <a:r>
              <a:rPr lang="en-US" sz="1400" dirty="0"/>
              <a:t>That is, to make this die-on-board, no package, project work … the die and the board had to be specifically designed to take all these constraints into account.  Since a board cannot be fabricated to the tight tolerances achievable with a </a:t>
            </a:r>
            <a:r>
              <a:rPr lang="en-US" sz="1400" dirty="0" err="1"/>
              <a:t>Keyocera</a:t>
            </a:r>
            <a:r>
              <a:rPr lang="en-US" sz="1400" dirty="0"/>
              <a:t> interposer process, the entire board fabrication and assembly process had to be </a:t>
            </a:r>
            <a:r>
              <a:rPr lang="en-US" sz="1400" i="1" dirty="0"/>
              <a:t>designed together</a:t>
            </a:r>
            <a:r>
              <a:rPr lang="en-US" sz="1400" dirty="0"/>
              <a:t>.</a:t>
            </a:r>
          </a:p>
          <a:p>
            <a:endParaRPr lang="en-US" sz="1400" dirty="0"/>
          </a:p>
        </p:txBody>
      </p:sp>
      <p:cxnSp>
        <p:nvCxnSpPr>
          <p:cNvPr id="6" name="Straight Arrow Connector 5"/>
          <p:cNvCxnSpPr/>
          <p:nvPr/>
        </p:nvCxnSpPr>
        <p:spPr>
          <a:xfrm flipV="1">
            <a:off x="7777260" y="5823857"/>
            <a:ext cx="495883" cy="76477"/>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657600" y="5715000"/>
            <a:ext cx="339229" cy="102443"/>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501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6</a:t>
            </a:fld>
            <a:endParaRPr lang="en-US"/>
          </a:p>
        </p:txBody>
      </p:sp>
      <p:sp>
        <p:nvSpPr>
          <p:cNvPr id="4" name="TextBox 3"/>
          <p:cNvSpPr txBox="1"/>
          <p:nvPr/>
        </p:nvSpPr>
        <p:spPr>
          <a:xfrm>
            <a:off x="2151320" y="318977"/>
            <a:ext cx="7719238" cy="369332"/>
          </a:xfrm>
          <a:prstGeom prst="rect">
            <a:avLst/>
          </a:prstGeom>
          <a:noFill/>
        </p:spPr>
        <p:txBody>
          <a:bodyPr wrap="square" rtlCol="0">
            <a:spAutoFit/>
          </a:bodyPr>
          <a:lstStyle/>
          <a:p>
            <a:pPr algn="ctr"/>
            <a:r>
              <a:rPr lang="en-US" dirty="0"/>
              <a:t>Board Fabrication Considerations</a:t>
            </a:r>
          </a:p>
        </p:txBody>
      </p:sp>
      <p:sp>
        <p:nvSpPr>
          <p:cNvPr id="5" name="TextBox 4"/>
          <p:cNvSpPr txBox="1"/>
          <p:nvPr/>
        </p:nvSpPr>
        <p:spPr>
          <a:xfrm>
            <a:off x="818707" y="1531088"/>
            <a:ext cx="10185991" cy="4616648"/>
          </a:xfrm>
          <a:prstGeom prst="rect">
            <a:avLst/>
          </a:prstGeom>
          <a:noFill/>
        </p:spPr>
        <p:txBody>
          <a:bodyPr wrap="square" rtlCol="0">
            <a:spAutoFit/>
          </a:bodyPr>
          <a:lstStyle/>
          <a:p>
            <a:r>
              <a:rPr lang="en-US" sz="1400" dirty="0"/>
              <a:t>Vendors for bare board fabrication used by BWRC in the past:</a:t>
            </a:r>
          </a:p>
          <a:p>
            <a:endParaRPr lang="en-US" sz="1400" dirty="0"/>
          </a:p>
          <a:p>
            <a:pPr marL="742950" lvl="1" indent="-285750">
              <a:buFont typeface="Arial" panose="020B0604020202020204" pitchFamily="34" charset="0"/>
              <a:buChar char="•"/>
            </a:pPr>
            <a:r>
              <a:rPr lang="en-US" sz="1400" dirty="0"/>
              <a:t>For fine-pitch, extremely complex boards</a:t>
            </a:r>
          </a:p>
          <a:p>
            <a:pPr marL="1200150" lvl="2" indent="-285750">
              <a:buFont typeface="Arial" panose="020B0604020202020204" pitchFamily="34" charset="0"/>
              <a:buChar char="•"/>
            </a:pPr>
            <a:r>
              <a:rPr lang="en-US" sz="1400" dirty="0"/>
              <a:t>Sierra Proto Express (</a:t>
            </a:r>
            <a:r>
              <a:rPr lang="en-US" sz="1400" dirty="0">
                <a:hlinkClick r:id="rId2"/>
              </a:rPr>
              <a:t>protoexpress.com</a:t>
            </a:r>
            <a:r>
              <a:rPr lang="en-US" sz="1400" dirty="0"/>
              <a:t>, Sunnyvale)</a:t>
            </a:r>
          </a:p>
          <a:p>
            <a:pPr marL="1657350" lvl="3" indent="-285750">
              <a:buFont typeface="Arial" panose="020B0604020202020204" pitchFamily="34" charset="0"/>
              <a:buChar char="•"/>
            </a:pPr>
            <a:r>
              <a:rPr lang="en-US" sz="1400" dirty="0"/>
              <a:t>Qualifies as a minority/woman-owned business, makes POs over $5K do not require 3 competing quotes</a:t>
            </a:r>
          </a:p>
          <a:p>
            <a:pPr marL="1200150" lvl="2" indent="-285750">
              <a:buFont typeface="Arial" panose="020B0604020202020204" pitchFamily="34" charset="0"/>
              <a:buChar char="•"/>
            </a:pPr>
            <a:r>
              <a:rPr lang="en-US" sz="1400" dirty="0"/>
              <a:t>Streamline Circuits (</a:t>
            </a:r>
            <a:r>
              <a:rPr lang="en-US" sz="1400" dirty="0">
                <a:hlinkClick r:id="rId3"/>
              </a:rPr>
              <a:t>streamlinecircuits.com</a:t>
            </a:r>
            <a:r>
              <a:rPr lang="en-US" sz="1400" dirty="0"/>
              <a:t>, Santa Clara)</a:t>
            </a:r>
          </a:p>
          <a:p>
            <a:pPr marL="1200150" lvl="2" indent="-285750">
              <a:buFont typeface="Arial" panose="020B0604020202020204" pitchFamily="34" charset="0"/>
              <a:buChar char="•"/>
            </a:pPr>
            <a:r>
              <a:rPr lang="en-US" sz="1400" dirty="0" err="1"/>
              <a:t>Cirexx</a:t>
            </a:r>
            <a:r>
              <a:rPr lang="en-US" sz="1400" dirty="0"/>
              <a:t> (</a:t>
            </a:r>
            <a:r>
              <a:rPr lang="en-US" sz="1400" dirty="0">
                <a:hlinkClick r:id="rId4"/>
              </a:rPr>
              <a:t>cirexx.com</a:t>
            </a:r>
            <a:r>
              <a:rPr lang="en-US" sz="1400" dirty="0"/>
              <a:t>, Santa Clara)</a:t>
            </a:r>
          </a:p>
          <a:p>
            <a:pPr lvl="2"/>
            <a:endParaRPr lang="en-US" sz="1400" dirty="0"/>
          </a:p>
          <a:p>
            <a:pPr marL="742950" lvl="1" indent="-285750">
              <a:buFont typeface="Arial" panose="020B0604020202020204" pitchFamily="34" charset="0"/>
              <a:buChar char="•"/>
            </a:pPr>
            <a:r>
              <a:rPr lang="en-US" sz="1400" dirty="0"/>
              <a:t>For intermediate-complexity boards</a:t>
            </a:r>
          </a:p>
          <a:p>
            <a:pPr marL="1200150" lvl="2" indent="-285750">
              <a:buFont typeface="Arial" panose="020B0604020202020204" pitchFamily="34" charset="0"/>
              <a:buChar char="•"/>
            </a:pPr>
            <a:r>
              <a:rPr lang="en-US" sz="1400" dirty="0"/>
              <a:t>Bay Area Circuits ( </a:t>
            </a:r>
            <a:r>
              <a:rPr lang="en-US" sz="1400" dirty="0">
                <a:hlinkClick r:id="rId5"/>
              </a:rPr>
              <a:t>bacircuits.com</a:t>
            </a:r>
            <a:r>
              <a:rPr lang="en-US" sz="1400" dirty="0"/>
              <a:t>, Fremont)</a:t>
            </a:r>
          </a:p>
          <a:p>
            <a:pPr marL="1200150" lvl="2" indent="-285750">
              <a:buFont typeface="Arial" panose="020B0604020202020204" pitchFamily="34" charset="0"/>
              <a:buChar char="•"/>
            </a:pPr>
            <a:endParaRPr lang="en-US" sz="1400" dirty="0"/>
          </a:p>
          <a:p>
            <a:endParaRPr lang="en-US" sz="1400" dirty="0"/>
          </a:p>
          <a:p>
            <a:r>
              <a:rPr lang="en-US" sz="1400" dirty="0"/>
              <a:t>Information to gather:</a:t>
            </a:r>
          </a:p>
          <a:p>
            <a:pPr marL="742950" lvl="1" indent="-285750">
              <a:buFont typeface="Arial" panose="020B0604020202020204" pitchFamily="34" charset="0"/>
              <a:buChar char="•"/>
            </a:pPr>
            <a:r>
              <a:rPr lang="en-US" sz="1400" dirty="0"/>
              <a:t>To determine what board surface finish (i.e. plating type) is required, decide if chip will be:</a:t>
            </a:r>
          </a:p>
          <a:p>
            <a:pPr marL="1200150" lvl="2" indent="-285750">
              <a:buFont typeface="Arial" panose="020B0604020202020204" pitchFamily="34" charset="0"/>
              <a:buChar char="•"/>
            </a:pPr>
            <a:r>
              <a:rPr lang="en-US" sz="1400" dirty="0"/>
              <a:t>Packaged into its own custom BGA package (i.e. vendors such as Kyocera, or foundries, etc.)</a:t>
            </a:r>
          </a:p>
          <a:p>
            <a:pPr marL="1657350" lvl="3" indent="-285750">
              <a:buFont typeface="Arial" panose="020B0604020202020204" pitchFamily="34" charset="0"/>
              <a:buChar char="•"/>
            </a:pPr>
            <a:r>
              <a:rPr lang="en-US" sz="1400" dirty="0"/>
              <a:t>Composition (leaded or unleaded solder) of BGA balls?  Nominal diameter and pitch of BGA balls?</a:t>
            </a:r>
          </a:p>
          <a:p>
            <a:pPr marL="1200150" lvl="2" indent="-285750">
              <a:buFont typeface="Arial" panose="020B0604020202020204" pitchFamily="34" charset="0"/>
              <a:buChar char="•"/>
            </a:pPr>
            <a:r>
              <a:rPr lang="en-US" sz="1400" dirty="0" err="1"/>
              <a:t>Wirebonded</a:t>
            </a:r>
            <a:r>
              <a:rPr lang="en-US" sz="1400" dirty="0"/>
              <a:t> directly onto the board</a:t>
            </a:r>
          </a:p>
          <a:p>
            <a:pPr marL="1657350" lvl="3" indent="-285750">
              <a:buFont typeface="Arial" panose="020B0604020202020204" pitchFamily="34" charset="0"/>
              <a:buChar char="•"/>
            </a:pPr>
            <a:r>
              <a:rPr lang="en-US" sz="1400" dirty="0"/>
              <a:t>Are cavities for the die required for the die to sit down in on the board?</a:t>
            </a:r>
          </a:p>
          <a:p>
            <a:pPr marL="1200150" lvl="2" indent="-285750">
              <a:buFont typeface="Arial" panose="020B0604020202020204" pitchFamily="34" charset="0"/>
              <a:buChar char="•"/>
            </a:pPr>
            <a:r>
              <a:rPr lang="en-US" sz="1400" dirty="0"/>
              <a:t>Flip-chip die assembled directly onto the board (i.e. die-on-board attachment)</a:t>
            </a:r>
          </a:p>
          <a:p>
            <a:pPr marL="1657350" lvl="3" indent="-285750">
              <a:buFont typeface="Arial" panose="020B0604020202020204" pitchFamily="34" charset="0"/>
              <a:buChar char="•"/>
            </a:pPr>
            <a:r>
              <a:rPr lang="en-US" sz="1400" dirty="0"/>
              <a:t>Composition (leaded or unleaded solder) of die bumps?  Nominal diameter and pitch of die bumps?</a:t>
            </a:r>
          </a:p>
          <a:p>
            <a:pPr marL="1657350" lvl="3" indent="-285750">
              <a:buFont typeface="Arial" panose="020B0604020202020204" pitchFamily="34" charset="0"/>
              <a:buChar char="•"/>
            </a:pPr>
            <a:endParaRPr lang="en-US" sz="1400" dirty="0"/>
          </a:p>
        </p:txBody>
      </p:sp>
      <p:sp>
        <p:nvSpPr>
          <p:cNvPr id="2" name="TextBox 1"/>
          <p:cNvSpPr txBox="1"/>
          <p:nvPr/>
        </p:nvSpPr>
        <p:spPr>
          <a:xfrm>
            <a:off x="116958" y="893135"/>
            <a:ext cx="10175358" cy="307777"/>
          </a:xfrm>
          <a:prstGeom prst="rect">
            <a:avLst/>
          </a:prstGeom>
          <a:noFill/>
        </p:spPr>
        <p:txBody>
          <a:bodyPr wrap="square" rtlCol="0">
            <a:spAutoFit/>
          </a:bodyPr>
          <a:lstStyle/>
          <a:p>
            <a:r>
              <a:rPr lang="en-US" sz="1400" dirty="0"/>
              <a:t>The Chief Shepherd and First Mate need to collect information to give to the Supreme Guru.  Think through all these issues and choices:</a:t>
            </a:r>
          </a:p>
        </p:txBody>
      </p:sp>
    </p:spTree>
    <p:extLst>
      <p:ext uri="{BB962C8B-B14F-4D97-AF65-F5344CB8AC3E}">
        <p14:creationId xmlns:p14="http://schemas.microsoft.com/office/powerpoint/2010/main" val="227636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7</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5" name="TextBox 4"/>
          <p:cNvSpPr txBox="1"/>
          <p:nvPr/>
        </p:nvSpPr>
        <p:spPr>
          <a:xfrm>
            <a:off x="818707" y="1244007"/>
            <a:ext cx="10535093" cy="4832092"/>
          </a:xfrm>
          <a:prstGeom prst="rect">
            <a:avLst/>
          </a:prstGeom>
          <a:noFill/>
        </p:spPr>
        <p:txBody>
          <a:bodyPr wrap="square" rtlCol="0">
            <a:spAutoFit/>
          </a:bodyPr>
          <a:lstStyle/>
          <a:p>
            <a:r>
              <a:rPr lang="en-US" sz="1400" dirty="0"/>
              <a:t>Board laminate choices:</a:t>
            </a:r>
          </a:p>
          <a:p>
            <a:pPr marL="742950" lvl="1" indent="-285750">
              <a:buFont typeface="Arial" panose="020B0604020202020204" pitchFamily="34" charset="0"/>
              <a:buChar char="•"/>
            </a:pPr>
            <a:r>
              <a:rPr lang="en-US" sz="1400" dirty="0"/>
              <a:t>Low-loss laminates used at BWRC in the past</a:t>
            </a:r>
          </a:p>
          <a:p>
            <a:pPr marL="1200150" lvl="2" indent="-285750">
              <a:buFont typeface="Arial" panose="020B0604020202020204" pitchFamily="34" charset="0"/>
              <a:buChar char="•"/>
            </a:pPr>
            <a:r>
              <a:rPr lang="en-US" sz="1400" dirty="0"/>
              <a:t>Panasonic Electronic Materials Div.,  Megtron6 or Megtron7N</a:t>
            </a:r>
          </a:p>
          <a:p>
            <a:pPr marL="1657350" lvl="3" indent="-285750">
              <a:buFont typeface="Arial" panose="020B0604020202020204" pitchFamily="34" charset="0"/>
              <a:buChar char="•"/>
            </a:pPr>
            <a:r>
              <a:rPr lang="en-US" sz="1400" dirty="0"/>
              <a:t>US distributor is Matrix Circuit Board Materials (</a:t>
            </a:r>
            <a:r>
              <a:rPr lang="en-US" sz="1400" dirty="0">
                <a:hlinkClick r:id="rId2"/>
              </a:rPr>
              <a:t>matrixelectronics.com</a:t>
            </a:r>
            <a:r>
              <a:rPr lang="en-US" sz="1400" dirty="0"/>
              <a:t> for datasheets, Santa Clara) </a:t>
            </a:r>
          </a:p>
          <a:p>
            <a:pPr marL="1200150" lvl="2" indent="-285750">
              <a:buFont typeface="Arial" panose="020B0604020202020204" pitchFamily="34" charset="0"/>
              <a:buChar char="•"/>
            </a:pPr>
            <a:r>
              <a:rPr lang="en-US" sz="1400" dirty="0"/>
              <a:t>Isola iTera-MT40, Astra-MT77 or Tachyon 100G (michael.gay@Isola-group.com)</a:t>
            </a:r>
          </a:p>
          <a:p>
            <a:pPr marL="742950" lvl="1" indent="-285750">
              <a:buFont typeface="Arial" panose="020B0604020202020204" pitchFamily="34" charset="0"/>
              <a:buChar char="•"/>
            </a:pPr>
            <a:r>
              <a:rPr lang="en-US" sz="1400" dirty="0" err="1"/>
              <a:t>Lossy</a:t>
            </a:r>
            <a:r>
              <a:rPr lang="en-US" sz="1400" dirty="0"/>
              <a:t>, less expensive laminates</a:t>
            </a:r>
          </a:p>
          <a:p>
            <a:pPr marL="1200150" lvl="2" indent="-285750">
              <a:buFont typeface="Arial" panose="020B0604020202020204" pitchFamily="34" charset="0"/>
              <a:buChar char="•"/>
            </a:pPr>
            <a:r>
              <a:rPr lang="en-US" sz="1400" dirty="0"/>
              <a:t>Isola 370HR (i</a:t>
            </a:r>
            <a:r>
              <a:rPr lang="en-US" sz="1400" dirty="0">
                <a:hlinkClick r:id="rId3"/>
              </a:rPr>
              <a:t>sola-group.com</a:t>
            </a:r>
            <a:r>
              <a:rPr lang="en-US" sz="1400" dirty="0"/>
              <a:t>, Arizona)</a:t>
            </a:r>
          </a:p>
          <a:p>
            <a:pPr marL="742950" lvl="1" indent="-285750">
              <a:buFont typeface="Arial" panose="020B0604020202020204" pitchFamily="34" charset="0"/>
              <a:buChar char="•"/>
            </a:pPr>
            <a:r>
              <a:rPr lang="en-US" sz="1400" dirty="0"/>
              <a:t>Not all board houses have all possible laminates in stock.  Need to plan ahead to ensure the board house can get the material.</a:t>
            </a:r>
          </a:p>
          <a:p>
            <a:pPr marL="742950" lvl="1" indent="-285750">
              <a:buFont typeface="Arial" panose="020B0604020202020204" pitchFamily="34" charset="0"/>
              <a:buChar char="•"/>
            </a:pPr>
            <a:r>
              <a:rPr lang="en-US" sz="1400" dirty="0"/>
              <a:t>Laminate costs are not all that significant in the bigger scheme of things.</a:t>
            </a:r>
          </a:p>
          <a:p>
            <a:pPr marL="742950" lvl="1" indent="-285750">
              <a:buFont typeface="Arial" panose="020B0604020202020204" pitchFamily="34" charset="0"/>
              <a:buChar char="•"/>
            </a:pPr>
            <a:endParaRPr lang="en-US" sz="1400" dirty="0"/>
          </a:p>
          <a:p>
            <a:r>
              <a:rPr lang="en-US" sz="1400" dirty="0"/>
              <a:t>Board stiffener requirements:</a:t>
            </a:r>
          </a:p>
          <a:p>
            <a:pPr marL="742950" lvl="1" indent="-285750">
              <a:buFont typeface="Arial" panose="020B0604020202020204" pitchFamily="34" charset="0"/>
              <a:buChar char="•"/>
            </a:pPr>
            <a:r>
              <a:rPr lang="en-US" sz="1400" dirty="0"/>
              <a:t>Solder is very brittle.  For die-on-board designs, dies are usually put on by the die-attach house with </a:t>
            </a:r>
            <a:r>
              <a:rPr lang="en-US" sz="1400" dirty="0" err="1"/>
              <a:t>underfill</a:t>
            </a:r>
            <a:r>
              <a:rPr lang="en-US" sz="1400" dirty="0"/>
              <a:t>.  Even with </a:t>
            </a:r>
            <a:r>
              <a:rPr lang="en-US" sz="1400" dirty="0" err="1"/>
              <a:t>underfill</a:t>
            </a:r>
            <a:r>
              <a:rPr lang="en-US" sz="1400" dirty="0"/>
              <a:t>, for boards which need to be inserted into FMC connectors, some die-attach vendors (e.g. Jabil) have warned us about applied stresses during insertion, causing cracking of the die’s solder bumps.  Jabil has recommended the board be at least 98 mils thick.  </a:t>
            </a:r>
          </a:p>
          <a:p>
            <a:pPr marL="1200150" lvl="2" indent="-285750">
              <a:buFont typeface="Arial" panose="020B0604020202020204" pitchFamily="34" charset="0"/>
              <a:buChar char="•"/>
            </a:pPr>
            <a:r>
              <a:rPr lang="en-US" sz="1400" dirty="0"/>
              <a:t>Problem!  Mechanical drills can only drill 10:1 aspect ratios.  If you need 6 mil drills (6 mil is the smallest mechanical drill), then the board can be no thicker than 60 mils.  In this case, you may want to design a stiffener, such as  Lexan (polycarbonate).     For boards with die-attach done without </a:t>
            </a:r>
            <a:r>
              <a:rPr lang="en-US" sz="1400" dirty="0" err="1"/>
              <a:t>underfill</a:t>
            </a:r>
            <a:r>
              <a:rPr lang="en-US" sz="1400" dirty="0"/>
              <a:t>, be very careful with applied stress.</a:t>
            </a:r>
          </a:p>
          <a:p>
            <a:pPr marL="1200150" lvl="2" indent="-285750">
              <a:buFont typeface="Arial" panose="020B0604020202020204" pitchFamily="34" charset="0"/>
              <a:buChar char="•"/>
            </a:pPr>
            <a:endParaRPr lang="en-US" sz="1400" dirty="0"/>
          </a:p>
          <a:p>
            <a:r>
              <a:rPr lang="en-US" sz="1400" dirty="0"/>
              <a:t>Controlled impedance traces:</a:t>
            </a:r>
          </a:p>
          <a:p>
            <a:pPr marL="742950" lvl="1" indent="-285750">
              <a:buFont typeface="Arial" panose="020B0604020202020204" pitchFamily="34" charset="0"/>
              <a:buChar char="•"/>
            </a:pPr>
            <a:r>
              <a:rPr lang="en-US" sz="1400" dirty="0"/>
              <a:t>The board house does not do a frequency-based impedance test … they do a TDR (time domain reflectometry) test</a:t>
            </a:r>
          </a:p>
          <a:p>
            <a:pPr marL="742950" lvl="1" indent="-285750">
              <a:buFont typeface="Arial" panose="020B0604020202020204" pitchFamily="34" charset="0"/>
              <a:buChar char="•"/>
            </a:pPr>
            <a:r>
              <a:rPr lang="en-US" sz="1400" dirty="0"/>
              <a:t>Controlled-impedance traces must be placed with a random 2-decimal width and that has to be communicated to the board house</a:t>
            </a:r>
          </a:p>
          <a:p>
            <a:pPr marL="1200150" lvl="2" indent="-285750">
              <a:buFont typeface="Arial" panose="020B0604020202020204" pitchFamily="34" charset="0"/>
              <a:buChar char="•"/>
            </a:pPr>
            <a:r>
              <a:rPr lang="en-US" sz="1400" dirty="0"/>
              <a:t>The board house will then adjust those traces’ width based on laminate squish thickness (proprietary info of the board house)</a:t>
            </a:r>
          </a:p>
        </p:txBody>
      </p:sp>
    </p:spTree>
    <p:extLst>
      <p:ext uri="{BB962C8B-B14F-4D97-AF65-F5344CB8AC3E}">
        <p14:creationId xmlns:p14="http://schemas.microsoft.com/office/powerpoint/2010/main" val="2159965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8</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6" name="TextBox 5"/>
          <p:cNvSpPr txBox="1"/>
          <p:nvPr/>
        </p:nvSpPr>
        <p:spPr>
          <a:xfrm>
            <a:off x="818707" y="1392865"/>
            <a:ext cx="11317146" cy="4832092"/>
          </a:xfrm>
          <a:prstGeom prst="rect">
            <a:avLst/>
          </a:prstGeom>
          <a:noFill/>
        </p:spPr>
        <p:txBody>
          <a:bodyPr wrap="square" rtlCol="0">
            <a:spAutoFit/>
          </a:bodyPr>
          <a:lstStyle/>
          <a:p>
            <a:r>
              <a:rPr lang="en-US" sz="1400" dirty="0"/>
              <a:t>Board cap-and-plate choices:</a:t>
            </a:r>
          </a:p>
          <a:p>
            <a:pPr marL="742950" lvl="1" indent="-285750">
              <a:buFont typeface="Arial" panose="020B0604020202020204" pitchFamily="34" charset="0"/>
              <a:buChar char="•"/>
            </a:pPr>
            <a:r>
              <a:rPr lang="en-US" sz="1400" dirty="0"/>
              <a:t>If a footprint requires a via-in-pad, the board will require a cap-and-plate process</a:t>
            </a:r>
          </a:p>
          <a:p>
            <a:pPr marL="1200150" lvl="2" indent="-285750">
              <a:buFont typeface="Arial" panose="020B0604020202020204" pitchFamily="34" charset="0"/>
              <a:buChar char="•"/>
            </a:pPr>
            <a:r>
              <a:rPr lang="en-US" sz="1400" dirty="0"/>
              <a:t>Means the via will be filled with non-conductive epoxy, capped with a copper pad that is plated up and </a:t>
            </a:r>
            <a:r>
              <a:rPr lang="en-US" sz="1400" dirty="0" err="1"/>
              <a:t>planarized</a:t>
            </a:r>
            <a:endParaRPr lang="en-US" sz="1400" dirty="0"/>
          </a:p>
          <a:p>
            <a:pPr marL="1200150" lvl="2" indent="-285750">
              <a:buFont typeface="Arial" panose="020B0604020202020204" pitchFamily="34" charset="0"/>
              <a:buChar char="•"/>
            </a:pPr>
            <a:r>
              <a:rPr lang="en-US" sz="1400" dirty="0"/>
              <a:t>Cap-and-plate is always done on buried </a:t>
            </a:r>
            <a:r>
              <a:rPr lang="en-US" sz="1400" dirty="0" err="1"/>
              <a:t>vias</a:t>
            </a:r>
            <a:r>
              <a:rPr lang="en-US" sz="1400" dirty="0"/>
              <a:t> which are stacked underneath blind </a:t>
            </a:r>
            <a:r>
              <a:rPr lang="en-US" sz="1400" dirty="0" err="1"/>
              <a:t>vias</a:t>
            </a:r>
            <a:endParaRPr lang="en-US" sz="1400" dirty="0"/>
          </a:p>
          <a:p>
            <a:pPr marL="742950" lvl="1" indent="-285750">
              <a:buFont typeface="Arial" panose="020B0604020202020204" pitchFamily="34" charset="0"/>
              <a:buChar char="•"/>
            </a:pPr>
            <a:endParaRPr lang="en-US" sz="1400" dirty="0"/>
          </a:p>
          <a:p>
            <a:r>
              <a:rPr lang="en-US" sz="1400" dirty="0"/>
              <a:t>Board blind via (i.e. “wrap-plating”) requirements:</a:t>
            </a:r>
          </a:p>
          <a:p>
            <a:pPr marL="742950" lvl="1" indent="-285750">
              <a:buFont typeface="Arial" panose="020B0604020202020204" pitchFamily="34" charset="0"/>
              <a:buChar char="•"/>
            </a:pPr>
            <a:r>
              <a:rPr lang="en-US" sz="1400" dirty="0"/>
              <a:t>If a footprint requires a circular pad of 4 mil diameter or less, the board will require a wrap-plating/etching process for the outer layers</a:t>
            </a:r>
          </a:p>
          <a:p>
            <a:pPr marL="1200150" lvl="2" indent="-285750">
              <a:buFont typeface="Arial" panose="020B0604020202020204" pitchFamily="34" charset="0"/>
              <a:buChar char="•"/>
            </a:pPr>
            <a:r>
              <a:rPr lang="en-US" sz="1400" dirty="0"/>
              <a:t>Means that the inner layers are laminated together as one submodule, while the outer layers are aligned/laminated on separately</a:t>
            </a:r>
          </a:p>
          <a:p>
            <a:pPr marL="1200150" lvl="2" indent="-285750">
              <a:buFont typeface="Arial" panose="020B0604020202020204" pitchFamily="34" charset="0"/>
              <a:buChar char="•"/>
            </a:pPr>
            <a:r>
              <a:rPr lang="en-US" sz="1400" dirty="0"/>
              <a:t>Outer layers that are wrap-plated can allow the board house to accurately etch the &lt; 4 mil diameter pads w/o over-etching</a:t>
            </a:r>
          </a:p>
          <a:p>
            <a:pPr marL="1657350" lvl="3" indent="-285750">
              <a:buFont typeface="Arial" panose="020B0604020202020204" pitchFamily="34" charset="0"/>
              <a:buChar char="•"/>
            </a:pPr>
            <a:r>
              <a:rPr lang="en-US" sz="1400" dirty="0"/>
              <a:t>If there are blind </a:t>
            </a:r>
            <a:r>
              <a:rPr lang="en-US" sz="1400" dirty="0" err="1"/>
              <a:t>vias</a:t>
            </a:r>
            <a:r>
              <a:rPr lang="en-US" sz="1400" dirty="0"/>
              <a:t> in such outer layers, those </a:t>
            </a:r>
            <a:r>
              <a:rPr lang="en-US" sz="1400" dirty="0" err="1"/>
              <a:t>vias</a:t>
            </a:r>
            <a:r>
              <a:rPr lang="en-US" sz="1400" dirty="0"/>
              <a:t> automatically get filled with copper and have flat tops</a:t>
            </a:r>
          </a:p>
          <a:p>
            <a:pPr marL="1657350" lvl="3" indent="-285750">
              <a:buFont typeface="Arial" panose="020B0604020202020204" pitchFamily="34" charset="0"/>
              <a:buChar char="•"/>
            </a:pPr>
            <a:r>
              <a:rPr lang="en-US" sz="1400" dirty="0"/>
              <a:t>That is, such blind </a:t>
            </a:r>
            <a:r>
              <a:rPr lang="en-US" sz="1400" dirty="0" err="1"/>
              <a:t>vias</a:t>
            </a:r>
            <a:r>
              <a:rPr lang="en-US" sz="1400" dirty="0"/>
              <a:t> don’t have to be filled w/conductive epoxy, plated up, </a:t>
            </a:r>
            <a:r>
              <a:rPr lang="en-US" sz="1400" dirty="0" err="1"/>
              <a:t>planarized</a:t>
            </a:r>
            <a:r>
              <a:rPr lang="en-US" sz="1400" dirty="0"/>
              <a:t> and etched</a:t>
            </a:r>
          </a:p>
          <a:p>
            <a:pPr marL="1657350" lvl="3" indent="-285750">
              <a:buFont typeface="Arial" panose="020B0604020202020204" pitchFamily="34" charset="0"/>
              <a:buChar char="•"/>
            </a:pPr>
            <a:r>
              <a:rPr lang="en-US" sz="1400" dirty="0"/>
              <a:t>Thus fine-pitch, controlled etching is achievable on the top layer such that 3 mil diameter pads for die-on-board are viable</a:t>
            </a:r>
          </a:p>
          <a:p>
            <a:pPr marL="1657350" lvl="3" indent="-285750">
              <a:buFont typeface="Arial" panose="020B0604020202020204" pitchFamily="34" charset="0"/>
              <a:buChar char="•"/>
            </a:pPr>
            <a:endParaRPr lang="en-US" sz="1400" dirty="0"/>
          </a:p>
          <a:p>
            <a:r>
              <a:rPr lang="en-US" sz="1400" dirty="0"/>
              <a:t>Drilled hole density requirements:</a:t>
            </a:r>
          </a:p>
          <a:p>
            <a:pPr marL="742950" lvl="1" indent="-285750">
              <a:buFont typeface="Arial" panose="020B0604020202020204" pitchFamily="34" charset="0"/>
              <a:buChar char="•"/>
            </a:pPr>
            <a:r>
              <a:rPr lang="en-US" sz="1400" dirty="0"/>
              <a:t>For plated-through holes, inner plane layers which are un-connected must have anti-pad clearances</a:t>
            </a:r>
          </a:p>
          <a:p>
            <a:pPr marL="1200150" lvl="2" indent="-285750">
              <a:buFont typeface="Arial" panose="020B0604020202020204" pitchFamily="34" charset="0"/>
              <a:buChar char="•"/>
            </a:pPr>
            <a:r>
              <a:rPr lang="en-US" sz="1400" dirty="0"/>
              <a:t>Tight density of neighboring holes means the anti-pad clearances can eat up the GND plane</a:t>
            </a:r>
          </a:p>
          <a:p>
            <a:pPr marL="1200150" lvl="2" indent="-285750">
              <a:buFont typeface="Arial" panose="020B0604020202020204" pitchFamily="34" charset="0"/>
              <a:buChar char="•"/>
            </a:pPr>
            <a:r>
              <a:rPr lang="en-US" sz="1400" dirty="0"/>
              <a:t>A GND plane that looks like </a:t>
            </a:r>
            <a:r>
              <a:rPr lang="en-US" sz="1400" dirty="0" err="1"/>
              <a:t>swiss</a:t>
            </a:r>
            <a:r>
              <a:rPr lang="en-US" sz="1400" dirty="0"/>
              <a:t> cheese might force GND currents to take circuitous routes</a:t>
            </a:r>
          </a:p>
          <a:p>
            <a:pPr marL="742950" lvl="1" indent="-285750">
              <a:buFont typeface="Arial" panose="020B0604020202020204" pitchFamily="34" charset="0"/>
              <a:buChar char="•"/>
            </a:pPr>
            <a:r>
              <a:rPr lang="en-US" sz="1400" dirty="0"/>
              <a:t>Plane layers require 8 mils (!) of clearance from the outer edge of a plated via barrel to the next bit of different-net copper on a plane layer</a:t>
            </a:r>
          </a:p>
          <a:p>
            <a:pPr marL="1200150" lvl="2" indent="-285750">
              <a:buFont typeface="Arial" panose="020B0604020202020204" pitchFamily="34" charset="0"/>
              <a:buChar char="•"/>
            </a:pPr>
            <a:r>
              <a:rPr lang="en-US" sz="1400" dirty="0"/>
              <a:t>Carefully consider die bump density design for this board house constraint</a:t>
            </a:r>
          </a:p>
          <a:p>
            <a:pPr marL="1200150" lvl="2" indent="-285750">
              <a:buFont typeface="Arial" panose="020B0604020202020204" pitchFamily="34" charset="0"/>
              <a:buChar char="•"/>
            </a:pPr>
            <a:r>
              <a:rPr lang="en-US" sz="1400" dirty="0"/>
              <a:t>Less than 8 mil “hole-to-copper” clearance increases board cost dramatically</a:t>
            </a:r>
          </a:p>
          <a:p>
            <a:pPr marL="742950" lvl="1" indent="-285750">
              <a:buFont typeface="Arial" panose="020B0604020202020204" pitchFamily="34" charset="0"/>
              <a:buChar char="•"/>
            </a:pPr>
            <a:r>
              <a:rPr lang="en-US" sz="1400" dirty="0"/>
              <a:t>Mechanical drills:  6 mil diameter is minimum and 10:1 aspect ratio</a:t>
            </a:r>
          </a:p>
          <a:p>
            <a:pPr marL="742950" lvl="1" indent="-285750">
              <a:buFont typeface="Arial" panose="020B0604020202020204" pitchFamily="34" charset="0"/>
              <a:buChar char="•"/>
            </a:pPr>
            <a:r>
              <a:rPr lang="en-US" sz="1400" dirty="0"/>
              <a:t>Laser drills:  </a:t>
            </a:r>
            <a:r>
              <a:rPr lang="en-US" sz="1400" dirty="0" err="1"/>
              <a:t>vias</a:t>
            </a:r>
            <a:r>
              <a:rPr lang="en-US" sz="1400" dirty="0"/>
              <a:t> on outer wrap-plated layers can only go from one layer to the next and 4 mil diameter is minimum, and 0.7:1 aspect ratio</a:t>
            </a:r>
          </a:p>
        </p:txBody>
      </p:sp>
    </p:spTree>
    <p:extLst>
      <p:ext uri="{BB962C8B-B14F-4D97-AF65-F5344CB8AC3E}">
        <p14:creationId xmlns:p14="http://schemas.microsoft.com/office/powerpoint/2010/main" val="2468117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9</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7" name="TextBox 6"/>
          <p:cNvSpPr txBox="1"/>
          <p:nvPr/>
        </p:nvSpPr>
        <p:spPr>
          <a:xfrm>
            <a:off x="818707" y="1392865"/>
            <a:ext cx="11317146" cy="3754874"/>
          </a:xfrm>
          <a:prstGeom prst="rect">
            <a:avLst/>
          </a:prstGeom>
          <a:noFill/>
        </p:spPr>
        <p:txBody>
          <a:bodyPr wrap="square" rtlCol="0">
            <a:spAutoFit/>
          </a:bodyPr>
          <a:lstStyle/>
          <a:p>
            <a:r>
              <a:rPr lang="en-US" sz="1400" dirty="0"/>
              <a:t>Component distance from edge of board:</a:t>
            </a:r>
          </a:p>
          <a:p>
            <a:pPr marL="742950" lvl="1" indent="-285750">
              <a:buFont typeface="Arial" panose="020B0604020202020204" pitchFamily="34" charset="0"/>
              <a:buChar char="•"/>
            </a:pPr>
            <a:r>
              <a:rPr lang="en-US" sz="1400" dirty="0"/>
              <a:t>Assembly house typically wants no components closer than 30 mils from an edge</a:t>
            </a:r>
          </a:p>
          <a:p>
            <a:pPr marL="742950" lvl="1" indent="-285750">
              <a:buFont typeface="Arial" panose="020B0604020202020204" pitchFamily="34" charset="0"/>
              <a:buChar char="•"/>
            </a:pPr>
            <a:endParaRPr lang="en-US" sz="1400" dirty="0"/>
          </a:p>
          <a:p>
            <a:r>
              <a:rPr lang="en-US" sz="1400" dirty="0"/>
              <a:t>Metal distance to the edge of the board:</a:t>
            </a:r>
          </a:p>
          <a:p>
            <a:pPr marL="742950" lvl="1" indent="-285750">
              <a:buFont typeface="Arial" panose="020B0604020202020204" pitchFamily="34" charset="0"/>
              <a:buChar char="•"/>
            </a:pPr>
            <a:r>
              <a:rPr lang="en-US" sz="1400" dirty="0"/>
              <a:t>Varies by board house, but Sierra will move your metal fill back 10 mils from the edge if you draw it all the way to the edge of your board </a:t>
            </a:r>
          </a:p>
          <a:p>
            <a:pPr marL="742950" lvl="1" indent="-285750">
              <a:buFont typeface="Arial" panose="020B0604020202020204" pitchFamily="34" charset="0"/>
              <a:buChar char="•"/>
            </a:pPr>
            <a:endParaRPr lang="en-US" sz="1400" dirty="0"/>
          </a:p>
          <a:p>
            <a:r>
              <a:rPr lang="en-US" sz="1400" dirty="0"/>
              <a:t>Fiducials:</a:t>
            </a:r>
          </a:p>
          <a:p>
            <a:pPr marL="742950" lvl="1" indent="-285750">
              <a:buFont typeface="Arial" panose="020B0604020202020204" pitchFamily="34" charset="0"/>
              <a:buChar char="•"/>
            </a:pPr>
            <a:r>
              <a:rPr lang="en-US" sz="1400" dirty="0"/>
              <a:t>Assembly house wants fiducials so they can optically align their robot</a:t>
            </a:r>
          </a:p>
          <a:p>
            <a:pPr marL="1200150" lvl="2" indent="-285750">
              <a:buFont typeface="Arial" panose="020B0604020202020204" pitchFamily="34" charset="0"/>
              <a:buChar char="•"/>
            </a:pPr>
            <a:r>
              <a:rPr lang="en-US" sz="1400" dirty="0"/>
              <a:t>Fiducials should be close to opposite corners, and on both sides of the board</a:t>
            </a:r>
          </a:p>
          <a:p>
            <a:pPr marL="1200150" lvl="2" indent="-285750">
              <a:buFont typeface="Arial" panose="020B0604020202020204" pitchFamily="34" charset="0"/>
              <a:buChar char="•"/>
            </a:pPr>
            <a:r>
              <a:rPr lang="en-US" sz="1400" dirty="0"/>
              <a:t>Fiducials should be round pads, or crosses, but no holes</a:t>
            </a:r>
          </a:p>
          <a:p>
            <a:pPr marL="1657350" lvl="3" indent="-285750">
              <a:buFont typeface="Arial" panose="020B0604020202020204" pitchFamily="34" charset="0"/>
              <a:buChar char="•"/>
            </a:pPr>
            <a:r>
              <a:rPr lang="en-US" sz="1400" dirty="0"/>
              <a:t>Preferably 1 to 1.5 mm in diameter</a:t>
            </a:r>
          </a:p>
          <a:p>
            <a:pPr marL="1657350" lvl="3" indent="-285750">
              <a:buFont typeface="Arial" panose="020B0604020202020204" pitchFamily="34" charset="0"/>
              <a:buChar char="•"/>
            </a:pPr>
            <a:r>
              <a:rPr lang="en-US" sz="1400" dirty="0" err="1"/>
              <a:t>Soldermask</a:t>
            </a:r>
            <a:r>
              <a:rPr lang="en-US" sz="1400" dirty="0"/>
              <a:t> opening a few mils beyond the outer edge of the fiducial</a:t>
            </a:r>
          </a:p>
          <a:p>
            <a:pPr marL="1657350" lvl="3" indent="-285750">
              <a:buFont typeface="Arial" panose="020B0604020202020204" pitchFamily="34" charset="0"/>
              <a:buChar char="•"/>
            </a:pPr>
            <a:r>
              <a:rPr lang="en-US" sz="1400" dirty="0"/>
              <a:t>No </a:t>
            </a:r>
            <a:r>
              <a:rPr lang="en-US" sz="1400" dirty="0" err="1"/>
              <a:t>pastemask</a:t>
            </a:r>
            <a:r>
              <a:rPr lang="en-US" sz="1400" dirty="0"/>
              <a:t> opening in the fiducial’s footprint</a:t>
            </a:r>
          </a:p>
          <a:p>
            <a:pPr marL="742950" lvl="1" indent="-285750">
              <a:buFont typeface="Arial" panose="020B0604020202020204" pitchFamily="34" charset="0"/>
              <a:buChar char="•"/>
            </a:pPr>
            <a:r>
              <a:rPr lang="en-US" sz="1400" dirty="0"/>
              <a:t>Die-attach house also wants fiducials</a:t>
            </a:r>
          </a:p>
          <a:p>
            <a:pPr marL="1200150" lvl="2" indent="-285750">
              <a:buFont typeface="Arial" panose="020B0604020202020204" pitchFamily="34" charset="0"/>
              <a:buChar char="•"/>
            </a:pPr>
            <a:r>
              <a:rPr lang="en-US" sz="1400" dirty="0"/>
              <a:t>Fiducials should be close to the die, preferably two … near diagonal corners of the die</a:t>
            </a:r>
          </a:p>
          <a:p>
            <a:pPr marL="1657350" lvl="3" indent="-285750">
              <a:buFont typeface="Arial" panose="020B0604020202020204" pitchFamily="34" charset="0"/>
              <a:buChar char="•"/>
            </a:pPr>
            <a:endParaRPr lang="en-US" sz="1400" dirty="0"/>
          </a:p>
          <a:p>
            <a:pPr lvl="3"/>
            <a:endParaRPr lang="en-US" sz="1400" dirty="0"/>
          </a:p>
        </p:txBody>
      </p:sp>
    </p:spTree>
    <p:extLst>
      <p:ext uri="{BB962C8B-B14F-4D97-AF65-F5344CB8AC3E}">
        <p14:creationId xmlns:p14="http://schemas.microsoft.com/office/powerpoint/2010/main" val="2780269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7476</TotalTime>
  <Words>8204</Words>
  <Application>Microsoft Macintosh PowerPoint</Application>
  <PresentationFormat>Widescreen</PresentationFormat>
  <Paragraphs>641</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Flynn</dc:creator>
  <cp:lastModifiedBy>Wright, Gregory (Nokia - US/Holmdel)</cp:lastModifiedBy>
  <cp:revision>188</cp:revision>
  <cp:lastPrinted>2019-05-03T01:16:28Z</cp:lastPrinted>
  <dcterms:created xsi:type="dcterms:W3CDTF">2019-04-15T15:38:19Z</dcterms:created>
  <dcterms:modified xsi:type="dcterms:W3CDTF">2020-02-27T00:29:38Z</dcterms:modified>
</cp:coreProperties>
</file>